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4" r:id="rId4"/>
    <p:sldId id="258" r:id="rId5"/>
    <p:sldId id="259" r:id="rId6"/>
    <p:sldId id="260" r:id="rId7"/>
    <p:sldId id="261" r:id="rId8"/>
    <p:sldId id="262" r:id="rId9"/>
    <p:sldId id="263" r:id="rId10"/>
    <p:sldId id="295" r:id="rId11"/>
    <p:sldId id="266" r:id="rId12"/>
    <p:sldId id="268" r:id="rId13"/>
    <p:sldId id="279" r:id="rId14"/>
    <p:sldId id="264" r:id="rId15"/>
    <p:sldId id="281" r:id="rId16"/>
    <p:sldId id="265" r:id="rId17"/>
    <p:sldId id="278" r:id="rId18"/>
    <p:sldId id="280" r:id="rId19"/>
    <p:sldId id="271" r:id="rId20"/>
    <p:sldId id="272" r:id="rId21"/>
    <p:sldId id="269" r:id="rId22"/>
    <p:sldId id="273" r:id="rId23"/>
    <p:sldId id="275" r:id="rId24"/>
    <p:sldId id="291" r:id="rId25"/>
    <p:sldId id="284" r:id="rId26"/>
    <p:sldId id="285" r:id="rId27"/>
    <p:sldId id="286" r:id="rId28"/>
    <p:sldId id="293" r:id="rId29"/>
    <p:sldId id="292" r:id="rId30"/>
    <p:sldId id="289" r:id="rId31"/>
    <p:sldId id="300" r:id="rId32"/>
    <p:sldId id="301" r:id="rId33"/>
    <p:sldId id="283" r:id="rId34"/>
    <p:sldId id="290" r:id="rId35"/>
    <p:sldId id="287"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4918" autoAdjust="0"/>
    <p:restoredTop sz="94606" autoAdjust="0"/>
  </p:normalViewPr>
  <p:slideViewPr>
    <p:cSldViewPr>
      <p:cViewPr>
        <p:scale>
          <a:sx n="80" d="100"/>
          <a:sy n="80" d="100"/>
        </p:scale>
        <p:origin x="-498" y="822"/>
      </p:cViewPr>
      <p:guideLst>
        <p:guide orient="horz" pos="2160"/>
        <p:guide pos="2880"/>
      </p:guideLst>
    </p:cSldViewPr>
  </p:slideViewPr>
  <p:outlineViewPr>
    <p:cViewPr>
      <p:scale>
        <a:sx n="33" d="100"/>
        <a:sy n="33" d="100"/>
      </p:scale>
      <p:origin x="0" y="10908"/>
    </p:cViewPr>
  </p:outlineViewPr>
  <p:notesTextViewPr>
    <p:cViewPr>
      <p:scale>
        <a:sx n="100" d="100"/>
        <a:sy n="100" d="100"/>
      </p:scale>
      <p:origin x="0" y="0"/>
    </p:cViewPr>
  </p:notesTextViewPr>
  <p:gridSpacing cx="77716063" cy="77716063"/>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1C95078-0D67-4DE9-A996-074A802CFF10}" type="datetimeFigureOut">
              <a:rPr lang="en-US" smtClean="0"/>
              <a:pPr/>
              <a:t>7/3/2016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1C95078-0D67-4DE9-A996-074A802CFF10}" type="datetimeFigureOut">
              <a:rPr lang="en-US" smtClean="0"/>
              <a:pPr/>
              <a:t>7/3/2016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1C95078-0D67-4DE9-A996-074A802CFF10}" type="datetimeFigureOut">
              <a:rPr lang="en-US" smtClean="0"/>
              <a:pPr/>
              <a:t>7/3/2016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1C95078-0D67-4DE9-A996-074A802CFF10}" type="datetimeFigureOut">
              <a:rPr lang="en-US" smtClean="0"/>
              <a:pPr/>
              <a:t>7/3/2016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C95078-0D67-4DE9-A996-074A802CFF10}" type="datetimeFigureOut">
              <a:rPr lang="en-US" smtClean="0"/>
              <a:pPr/>
              <a:t>7/3/2016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95078-0D67-4DE9-A996-074A802CFF10}" type="datetimeFigureOut">
              <a:rPr lang="en-US" smtClean="0"/>
              <a:pPr/>
              <a:t>7/3/2016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1C95078-0D67-4DE9-A996-074A802CFF10}" type="datetimeFigureOut">
              <a:rPr lang="en-US" smtClean="0"/>
              <a:pPr/>
              <a:t>7/3/2016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7DC9D3-4688-42E1-B00B-5152E939B1E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lumMod val="60000"/>
                <a:lumOff val="40000"/>
              </a:schemeClr>
            </a:gs>
            <a:gs pos="53000">
              <a:srgbClr val="D4DEFF"/>
            </a:gs>
            <a:gs pos="83000">
              <a:srgbClr val="D4DEFF"/>
            </a:gs>
            <a:gs pos="100000">
              <a:srgbClr val="96AB94"/>
            </a:gs>
          </a:gsLst>
          <a:lin ang="135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C95078-0D67-4DE9-A996-074A802CFF10}" type="datetimeFigureOut">
              <a:rPr lang="en-US" smtClean="0"/>
              <a:pPr/>
              <a:t>7/3/2016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DC9D3-4688-42E1-B00B-5152E939B1E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alphaModFix amt="57000"/>
            <a:lum/>
          </a:blip>
          <a:srcRect/>
          <a:stretch>
            <a:fillRect t="-20000" b="-20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1355" y="696780"/>
            <a:ext cx="7772400" cy="1470025"/>
          </a:xfrm>
        </p:spPr>
        <p:txBody>
          <a:bodyPr/>
          <a:lstStyle/>
          <a:p>
            <a:r>
              <a:rPr lang="en-US" dirty="0" smtClean="0">
                <a:solidFill>
                  <a:srgbClr val="002060"/>
                </a:solidFill>
              </a:rPr>
              <a:t>Using the 60 Channel MEA</a:t>
            </a:r>
            <a:endParaRPr lang="en-US" dirty="0">
              <a:solidFill>
                <a:srgbClr val="002060"/>
              </a:solidFill>
            </a:endParaRPr>
          </a:p>
        </p:txBody>
      </p:sp>
      <p:sp>
        <p:nvSpPr>
          <p:cNvPr id="3" name="Subtitle 2"/>
          <p:cNvSpPr>
            <a:spLocks noGrp="1"/>
          </p:cNvSpPr>
          <p:nvPr>
            <p:ph type="subTitle" idx="1"/>
          </p:nvPr>
        </p:nvSpPr>
        <p:spPr>
          <a:xfrm>
            <a:off x="2219255" y="1835205"/>
            <a:ext cx="6400800" cy="1752600"/>
          </a:xfrm>
        </p:spPr>
        <p:txBody>
          <a:bodyPr/>
          <a:lstStyle/>
          <a:p>
            <a:r>
              <a:rPr lang="en-US" dirty="0" smtClean="0">
                <a:solidFill>
                  <a:srgbClr val="002060"/>
                </a:solidFill>
              </a:rPr>
              <a:t>Build </a:t>
            </a:r>
            <a:r>
              <a:rPr lang="en-US" dirty="0" smtClean="0">
                <a:solidFill>
                  <a:srgbClr val="002060"/>
                </a:solidFill>
              </a:rPr>
              <a:t>0703 (2016)</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5: Collecting Data (control tabs)</a:t>
            </a:r>
            <a:endParaRPr lang="en-US" dirty="0">
              <a:solidFill>
                <a:srgbClr val="002060"/>
              </a:solidFill>
            </a:endParaRPr>
          </a:p>
        </p:txBody>
      </p:sp>
      <p:sp>
        <p:nvSpPr>
          <p:cNvPr id="5" name="TextBox 4"/>
          <p:cNvSpPr txBox="1"/>
          <p:nvPr/>
        </p:nvSpPr>
        <p:spPr>
          <a:xfrm>
            <a:off x="397775" y="1228045"/>
            <a:ext cx="8500240" cy="1631216"/>
          </a:xfrm>
          <a:prstGeom prst="rect">
            <a:avLst/>
          </a:prstGeom>
          <a:noFill/>
        </p:spPr>
        <p:txBody>
          <a:bodyPr wrap="square" rtlCol="0">
            <a:spAutoFit/>
          </a:bodyPr>
          <a:lstStyle/>
          <a:p>
            <a:r>
              <a:rPr lang="en-US" sz="2000" dirty="0" smtClean="0">
                <a:solidFill>
                  <a:srgbClr val="002060"/>
                </a:solidFill>
              </a:rPr>
              <a:t>When you open </a:t>
            </a:r>
            <a:r>
              <a:rPr lang="en-US" sz="2000" dirty="0" smtClean="0">
                <a:solidFill>
                  <a:srgbClr val="002060"/>
                </a:solidFill>
              </a:rPr>
              <a:t>Raptor, </a:t>
            </a:r>
            <a:r>
              <a:rPr lang="en-US" sz="2000" dirty="0" smtClean="0">
                <a:solidFill>
                  <a:srgbClr val="002060"/>
                </a:solidFill>
              </a:rPr>
              <a:t>there are </a:t>
            </a:r>
            <a:r>
              <a:rPr lang="en-US" sz="2000" dirty="0" smtClean="0">
                <a:solidFill>
                  <a:srgbClr val="002060"/>
                </a:solidFill>
              </a:rPr>
              <a:t>tabs </a:t>
            </a:r>
            <a:r>
              <a:rPr lang="en-US" sz="2000" dirty="0" smtClean="0">
                <a:solidFill>
                  <a:srgbClr val="002060"/>
                </a:solidFill>
              </a:rPr>
              <a:t>available to set up your study.  The first  tab, “60 Channels” is where you set up the acquisition time and collect all channels available, the 2</a:t>
            </a:r>
            <a:r>
              <a:rPr lang="en-US" sz="2000" baseline="30000" dirty="0" smtClean="0">
                <a:solidFill>
                  <a:srgbClr val="002060"/>
                </a:solidFill>
              </a:rPr>
              <a:t>nd</a:t>
            </a:r>
            <a:r>
              <a:rPr lang="en-US" sz="2000" dirty="0" smtClean="0">
                <a:solidFill>
                  <a:srgbClr val="002060"/>
                </a:solidFill>
              </a:rPr>
              <a:t> tab, </a:t>
            </a:r>
            <a:r>
              <a:rPr lang="en-US" sz="2000" dirty="0" smtClean="0">
                <a:solidFill>
                  <a:srgbClr val="002060"/>
                </a:solidFill>
              </a:rPr>
              <a:t>is </a:t>
            </a:r>
            <a:r>
              <a:rPr lang="en-US" sz="2000" dirty="0" smtClean="0">
                <a:solidFill>
                  <a:srgbClr val="002060"/>
                </a:solidFill>
              </a:rPr>
              <a:t>for collecting Images (camera must be connected to USB port for this ), and the </a:t>
            </a:r>
            <a:r>
              <a:rPr lang="en-US" sz="2000" dirty="0" smtClean="0">
                <a:solidFill>
                  <a:srgbClr val="002060"/>
                </a:solidFill>
              </a:rPr>
              <a:t>3rd </a:t>
            </a:r>
            <a:r>
              <a:rPr lang="en-US" sz="2000" dirty="0" smtClean="0">
                <a:solidFill>
                  <a:srgbClr val="002060"/>
                </a:solidFill>
              </a:rPr>
              <a:t>tab is a large text box where you can add sample info. </a:t>
            </a:r>
            <a:endParaRPr lang="en-US" sz="2000" dirty="0">
              <a:solidFill>
                <a:srgbClr val="002060"/>
              </a:solidFill>
            </a:endParaRPr>
          </a:p>
        </p:txBody>
      </p:sp>
      <p:pic>
        <p:nvPicPr>
          <p:cNvPr id="8" name="Picture 2"/>
          <p:cNvPicPr>
            <a:picLocks noChangeAspect="1" noChangeArrowheads="1"/>
          </p:cNvPicPr>
          <p:nvPr/>
        </p:nvPicPr>
        <p:blipFill>
          <a:blip r:embed="rId2" cstate="print"/>
          <a:srcRect r="51500" b="53778"/>
          <a:stretch>
            <a:fillRect/>
          </a:stretch>
        </p:blipFill>
        <p:spPr bwMode="auto">
          <a:xfrm>
            <a:off x="1536200" y="3049525"/>
            <a:ext cx="5861300" cy="3142140"/>
          </a:xfrm>
          <a:prstGeom prst="rect">
            <a:avLst/>
          </a:prstGeom>
          <a:noFill/>
          <a:ln w="9525">
            <a:noFill/>
            <a:miter lim="800000"/>
            <a:headEnd/>
            <a:tailEnd/>
          </a:ln>
        </p:spPr>
      </p:pic>
      <p:cxnSp>
        <p:nvCxnSpPr>
          <p:cNvPr id="12" name="Straight Arrow Connector 11"/>
          <p:cNvCxnSpPr/>
          <p:nvPr/>
        </p:nvCxnSpPr>
        <p:spPr>
          <a:xfrm>
            <a:off x="2067465" y="2897735"/>
            <a:ext cx="0" cy="106253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750520" y="2897735"/>
            <a:ext cx="0" cy="106253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585365" y="2897735"/>
            <a:ext cx="0" cy="106253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1880" y="317305"/>
            <a:ext cx="8229600" cy="1143000"/>
          </a:xfrm>
        </p:spPr>
        <p:txBody>
          <a:bodyPr>
            <a:normAutofit/>
          </a:bodyPr>
          <a:lstStyle/>
          <a:p>
            <a:r>
              <a:rPr lang="en-US" dirty="0" smtClean="0">
                <a:solidFill>
                  <a:srgbClr val="002060"/>
                </a:solidFill>
              </a:rPr>
              <a:t>Step 5: Collecting </a:t>
            </a:r>
            <a:r>
              <a:rPr lang="en-US" dirty="0" smtClean="0">
                <a:solidFill>
                  <a:srgbClr val="002060"/>
                </a:solidFill>
              </a:rPr>
              <a:t>Data</a:t>
            </a:r>
            <a:endParaRPr lang="en-US" dirty="0">
              <a:solidFill>
                <a:srgbClr val="002060"/>
              </a:solidFill>
            </a:endParaRPr>
          </a:p>
        </p:txBody>
      </p:sp>
      <p:sp>
        <p:nvSpPr>
          <p:cNvPr id="5" name="TextBox 4"/>
          <p:cNvSpPr txBox="1"/>
          <p:nvPr/>
        </p:nvSpPr>
        <p:spPr>
          <a:xfrm>
            <a:off x="1066800" y="1371600"/>
            <a:ext cx="2590800" cy="1815882"/>
          </a:xfrm>
          <a:prstGeom prst="rect">
            <a:avLst/>
          </a:prstGeom>
          <a:noFill/>
        </p:spPr>
        <p:txBody>
          <a:bodyPr wrap="square" rtlCol="0">
            <a:spAutoFit/>
          </a:bodyPr>
          <a:lstStyle/>
          <a:p>
            <a:r>
              <a:rPr lang="en-US" sz="2800" dirty="0" smtClean="0">
                <a:solidFill>
                  <a:srgbClr val="002060"/>
                </a:solidFill>
              </a:rPr>
              <a:t>Choose an acquisition time (type it in or use the arrows). </a:t>
            </a:r>
            <a:endParaRPr lang="en-US" sz="2800" dirty="0">
              <a:solidFill>
                <a:srgbClr val="002060"/>
              </a:solidFill>
            </a:endParaRPr>
          </a:p>
        </p:txBody>
      </p:sp>
      <p:pic>
        <p:nvPicPr>
          <p:cNvPr id="11" name="Picture 2"/>
          <p:cNvPicPr>
            <a:picLocks noChangeAspect="1" noChangeArrowheads="1"/>
          </p:cNvPicPr>
          <p:nvPr/>
        </p:nvPicPr>
        <p:blipFill>
          <a:blip r:embed="rId2" cstate="print"/>
          <a:srcRect r="79887" b="73062"/>
          <a:stretch>
            <a:fillRect/>
          </a:stretch>
        </p:blipFill>
        <p:spPr bwMode="auto">
          <a:xfrm>
            <a:off x="4799685" y="3580790"/>
            <a:ext cx="3678265" cy="2771112"/>
          </a:xfrm>
          <a:prstGeom prst="rect">
            <a:avLst/>
          </a:prstGeom>
          <a:noFill/>
          <a:ln w="9525">
            <a:noFill/>
            <a:miter lim="800000"/>
            <a:headEnd/>
            <a:tailEnd/>
          </a:ln>
        </p:spPr>
      </p:pic>
      <p:sp>
        <p:nvSpPr>
          <p:cNvPr id="12" name="TextBox 11"/>
          <p:cNvSpPr txBox="1"/>
          <p:nvPr/>
        </p:nvSpPr>
        <p:spPr>
          <a:xfrm>
            <a:off x="4723790" y="1607520"/>
            <a:ext cx="3124200" cy="1815882"/>
          </a:xfrm>
          <a:prstGeom prst="rect">
            <a:avLst/>
          </a:prstGeom>
          <a:noFill/>
        </p:spPr>
        <p:txBody>
          <a:bodyPr wrap="square" rtlCol="0">
            <a:spAutoFit/>
          </a:bodyPr>
          <a:lstStyle/>
          <a:p>
            <a:r>
              <a:rPr lang="en-US" sz="2800" dirty="0" smtClean="0">
                <a:solidFill>
                  <a:srgbClr val="002060"/>
                </a:solidFill>
              </a:rPr>
              <a:t>Click “Operate” and choose “Run</a:t>
            </a:r>
            <a:r>
              <a:rPr lang="en-US" sz="2800" dirty="0" smtClean="0">
                <a:solidFill>
                  <a:srgbClr val="002060"/>
                </a:solidFill>
              </a:rPr>
              <a:t>” or click on the right arrow</a:t>
            </a:r>
            <a:endParaRPr lang="en-US" sz="2800" dirty="0">
              <a:solidFill>
                <a:srgbClr val="002060"/>
              </a:solidFill>
            </a:endParaRPr>
          </a:p>
        </p:txBody>
      </p:sp>
      <p:cxnSp>
        <p:nvCxnSpPr>
          <p:cNvPr id="13" name="Straight Arrow Connector 12"/>
          <p:cNvCxnSpPr/>
          <p:nvPr/>
        </p:nvCxnSpPr>
        <p:spPr>
          <a:xfrm flipH="1">
            <a:off x="5406845" y="3353105"/>
            <a:ext cx="77482" cy="7589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3" cstate="print"/>
          <a:srcRect r="51500" b="53778"/>
          <a:stretch>
            <a:fillRect/>
          </a:stretch>
        </p:blipFill>
        <p:spPr bwMode="auto">
          <a:xfrm>
            <a:off x="321880" y="3580790"/>
            <a:ext cx="4222260" cy="2263480"/>
          </a:xfrm>
          <a:prstGeom prst="rect">
            <a:avLst/>
          </a:prstGeom>
          <a:noFill/>
          <a:ln w="9525">
            <a:noFill/>
            <a:miter lim="800000"/>
            <a:headEnd/>
            <a:tailEnd/>
          </a:ln>
        </p:spPr>
      </p:pic>
      <p:cxnSp>
        <p:nvCxnSpPr>
          <p:cNvPr id="7" name="Straight Arrow Connector 6"/>
          <p:cNvCxnSpPr/>
          <p:nvPr/>
        </p:nvCxnSpPr>
        <p:spPr>
          <a:xfrm flipH="1">
            <a:off x="777250" y="3277210"/>
            <a:ext cx="834845" cy="136611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 (continued)</a:t>
            </a:r>
            <a:endParaRPr lang="en-US" dirty="0">
              <a:solidFill>
                <a:srgbClr val="002060"/>
              </a:solidFill>
            </a:endParaRPr>
          </a:p>
        </p:txBody>
      </p:sp>
      <p:pic>
        <p:nvPicPr>
          <p:cNvPr id="6146" name="Picture 2"/>
          <p:cNvPicPr>
            <a:picLocks noGrp="1" noChangeAspect="1" noChangeArrowheads="1"/>
          </p:cNvPicPr>
          <p:nvPr>
            <p:ph idx="1"/>
          </p:nvPr>
        </p:nvPicPr>
        <p:blipFill>
          <a:blip r:embed="rId2" cstate="print"/>
          <a:srcRect r="82199" b="74746"/>
          <a:stretch>
            <a:fillRect/>
          </a:stretch>
        </p:blipFill>
        <p:spPr bwMode="auto">
          <a:xfrm>
            <a:off x="3200400" y="3920734"/>
            <a:ext cx="3489678" cy="2784866"/>
          </a:xfrm>
          <a:prstGeom prst="rect">
            <a:avLst/>
          </a:prstGeom>
          <a:noFill/>
          <a:ln w="9525">
            <a:noFill/>
            <a:miter lim="800000"/>
            <a:headEnd/>
            <a:tailEnd/>
          </a:ln>
        </p:spPr>
      </p:pic>
      <p:sp>
        <p:nvSpPr>
          <p:cNvPr id="5" name="TextBox 4"/>
          <p:cNvSpPr txBox="1"/>
          <p:nvPr/>
        </p:nvSpPr>
        <p:spPr>
          <a:xfrm>
            <a:off x="304800" y="1447800"/>
            <a:ext cx="8458200" cy="2308324"/>
          </a:xfrm>
          <a:prstGeom prst="rect">
            <a:avLst/>
          </a:prstGeom>
          <a:noFill/>
        </p:spPr>
        <p:txBody>
          <a:bodyPr wrap="square" rtlCol="0">
            <a:spAutoFit/>
          </a:bodyPr>
          <a:lstStyle/>
          <a:p>
            <a:r>
              <a:rPr lang="en-US" sz="3600" dirty="0" smtClean="0">
                <a:solidFill>
                  <a:srgbClr val="002060"/>
                </a:solidFill>
              </a:rPr>
              <a:t>If you need to stop it before the chosen acquisition time is up, press the stop sign at any time (data will not save once the stop sign has been pressed).  </a:t>
            </a:r>
            <a:endParaRPr lang="en-US" sz="3600" dirty="0">
              <a:solidFill>
                <a:srgbClr val="002060"/>
              </a:solidFill>
            </a:endParaRPr>
          </a:p>
        </p:txBody>
      </p:sp>
      <p:cxnSp>
        <p:nvCxnSpPr>
          <p:cNvPr id="7" name="Straight Arrow Connector 6"/>
          <p:cNvCxnSpPr/>
          <p:nvPr/>
        </p:nvCxnSpPr>
        <p:spPr>
          <a:xfrm rot="5400000">
            <a:off x="3924300" y="4076700"/>
            <a:ext cx="838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smtClean="0">
                <a:solidFill>
                  <a:srgbClr val="002060"/>
                </a:solidFill>
              </a:rPr>
              <a:t>Step 6: Saving the Data</a:t>
            </a:r>
            <a:endParaRPr lang="en-US" dirty="0">
              <a:solidFill>
                <a:srgbClr val="002060"/>
              </a:solidFill>
            </a:endParaRPr>
          </a:p>
        </p:txBody>
      </p:sp>
      <p:sp>
        <p:nvSpPr>
          <p:cNvPr id="5" name="TextBox 4"/>
          <p:cNvSpPr txBox="1"/>
          <p:nvPr/>
        </p:nvSpPr>
        <p:spPr>
          <a:xfrm>
            <a:off x="381000" y="914400"/>
            <a:ext cx="8458200" cy="1815882"/>
          </a:xfrm>
          <a:prstGeom prst="rect">
            <a:avLst/>
          </a:prstGeom>
          <a:noFill/>
        </p:spPr>
        <p:txBody>
          <a:bodyPr wrap="square" rtlCol="0">
            <a:spAutoFit/>
          </a:bodyPr>
          <a:lstStyle/>
          <a:p>
            <a:pPr marL="514350" indent="-514350"/>
            <a:r>
              <a:rPr lang="en-US" sz="2800" dirty="0" smtClean="0">
                <a:solidFill>
                  <a:srgbClr val="002060"/>
                </a:solidFill>
              </a:rPr>
              <a:t>	After the data has been collected, it will flash once and the background will automatically subtract.  Click on the dark green “click to save” button (it will flash bright green) . </a:t>
            </a:r>
          </a:p>
        </p:txBody>
      </p:sp>
      <p:pic>
        <p:nvPicPr>
          <p:cNvPr id="2050" name="Picture 2"/>
          <p:cNvPicPr>
            <a:picLocks noChangeAspect="1" noChangeArrowheads="1"/>
          </p:cNvPicPr>
          <p:nvPr/>
        </p:nvPicPr>
        <p:blipFill>
          <a:blip r:embed="rId2" cstate="print"/>
          <a:srcRect/>
          <a:stretch>
            <a:fillRect/>
          </a:stretch>
        </p:blipFill>
        <p:spPr bwMode="auto">
          <a:xfrm>
            <a:off x="1156725" y="2821840"/>
            <a:ext cx="6912183" cy="3888103"/>
          </a:xfrm>
          <a:prstGeom prst="rect">
            <a:avLst/>
          </a:prstGeom>
          <a:noFill/>
          <a:ln w="9525">
            <a:noFill/>
            <a:miter lim="800000"/>
            <a:headEnd/>
            <a:tailEnd/>
          </a:ln>
        </p:spPr>
      </p:pic>
      <p:sp>
        <p:nvSpPr>
          <p:cNvPr id="11" name="Down Arrow 10"/>
          <p:cNvSpPr/>
          <p:nvPr/>
        </p:nvSpPr>
        <p:spPr>
          <a:xfrm>
            <a:off x="7010400" y="2362200"/>
            <a:ext cx="304800" cy="9144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6: Saving the Data (continued)</a:t>
            </a:r>
            <a:endParaRPr lang="en-US" dirty="0">
              <a:solidFill>
                <a:srgbClr val="002060"/>
              </a:solidFill>
            </a:endParaRPr>
          </a:p>
        </p:txBody>
      </p:sp>
      <p:pic>
        <p:nvPicPr>
          <p:cNvPr id="4" name="Content Placeholder 3"/>
          <p:cNvPicPr>
            <a:picLocks noGrp="1" noChangeAspect="1" noChangeArrowheads="1"/>
          </p:cNvPicPr>
          <p:nvPr>
            <p:ph idx="1"/>
          </p:nvPr>
        </p:nvPicPr>
        <p:blipFill>
          <a:blip r:embed="rId2" cstate="print"/>
          <a:srcRect/>
          <a:stretch>
            <a:fillRect/>
          </a:stretch>
        </p:blipFill>
        <p:spPr bwMode="auto">
          <a:xfrm>
            <a:off x="770468" y="2819400"/>
            <a:ext cx="6773332" cy="3810000"/>
          </a:xfrm>
          <a:prstGeom prst="rect">
            <a:avLst/>
          </a:prstGeom>
          <a:noFill/>
          <a:ln w="9525">
            <a:noFill/>
            <a:miter lim="800000"/>
            <a:headEnd/>
            <a:tailEnd/>
          </a:ln>
        </p:spPr>
      </p:pic>
      <p:sp>
        <p:nvSpPr>
          <p:cNvPr id="5" name="TextBox 4"/>
          <p:cNvSpPr txBox="1"/>
          <p:nvPr/>
        </p:nvSpPr>
        <p:spPr>
          <a:xfrm>
            <a:off x="473670" y="1228045"/>
            <a:ext cx="8382000" cy="2308324"/>
          </a:xfrm>
          <a:prstGeom prst="rect">
            <a:avLst/>
          </a:prstGeom>
          <a:noFill/>
        </p:spPr>
        <p:txBody>
          <a:bodyPr wrap="square" rtlCol="0">
            <a:spAutoFit/>
          </a:bodyPr>
          <a:lstStyle/>
          <a:p>
            <a:pPr marL="514350" indent="-514350"/>
            <a:r>
              <a:rPr lang="en-US" sz="2800" dirty="0" smtClean="0">
                <a:solidFill>
                  <a:srgbClr val="002060"/>
                </a:solidFill>
              </a:rPr>
              <a:t>	</a:t>
            </a:r>
            <a:r>
              <a:rPr lang="en-US" sz="2000" dirty="0" smtClean="0">
                <a:solidFill>
                  <a:srgbClr val="002060"/>
                </a:solidFill>
              </a:rPr>
              <a:t>Choose a unique filename that contains enough information so you can recognize the file and type of study. Enter it into the box and click “OK.”  This will happen twice – one file is an LVM file and the other is a TDMS file (for streaming).</a:t>
            </a:r>
          </a:p>
          <a:p>
            <a:pPr marL="514350" indent="-514350"/>
            <a:endParaRPr lang="en-US" sz="2800" dirty="0" smtClean="0">
              <a:solidFill>
                <a:srgbClr val="002060"/>
              </a:solidFill>
            </a:endParaRPr>
          </a:p>
          <a:p>
            <a:pPr marL="514350" indent="-514350"/>
            <a:endParaRPr lang="en-US" sz="2800" dirty="0">
              <a:solidFill>
                <a:srgbClr val="002060"/>
              </a:solidFill>
            </a:endParaRPr>
          </a:p>
        </p:txBody>
      </p:sp>
      <p:cxnSp>
        <p:nvCxnSpPr>
          <p:cNvPr id="7" name="Straight Arrow Connector 6"/>
          <p:cNvCxnSpPr/>
          <p:nvPr/>
        </p:nvCxnSpPr>
        <p:spPr>
          <a:xfrm rot="16200000" flipH="1">
            <a:off x="2971800" y="3886200"/>
            <a:ext cx="2286000" cy="30480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6: Saving the Data (continued)</a:t>
            </a:r>
            <a:endParaRPr lang="en-US" dirty="0">
              <a:solidFill>
                <a:srgbClr val="002060"/>
              </a:solidFill>
            </a:endParaRPr>
          </a:p>
        </p:txBody>
      </p:sp>
      <p:sp>
        <p:nvSpPr>
          <p:cNvPr id="3" name="Content Placeholder 2"/>
          <p:cNvSpPr>
            <a:spLocks noGrp="1"/>
          </p:cNvSpPr>
          <p:nvPr>
            <p:ph idx="1"/>
          </p:nvPr>
        </p:nvSpPr>
        <p:spPr/>
        <p:txBody>
          <a:bodyPr/>
          <a:lstStyle/>
          <a:p>
            <a:pPr marL="514350" indent="-514350">
              <a:buNone/>
            </a:pPr>
            <a:r>
              <a:rPr lang="en-US" dirty="0" smtClean="0">
                <a:solidFill>
                  <a:srgbClr val="002060"/>
                </a:solidFill>
              </a:rPr>
              <a:t>	Click the stop sign after data has been saved</a:t>
            </a:r>
          </a:p>
          <a:p>
            <a:pPr marL="514350" indent="-514350">
              <a:buNone/>
            </a:pPr>
            <a:endParaRPr lang="en-US" dirty="0">
              <a:solidFill>
                <a:srgbClr val="002060"/>
              </a:solidFill>
            </a:endParaRPr>
          </a:p>
        </p:txBody>
      </p:sp>
      <p:pic>
        <p:nvPicPr>
          <p:cNvPr id="3074" name="Picture 2"/>
          <p:cNvPicPr>
            <a:picLocks noChangeAspect="1" noChangeArrowheads="1"/>
          </p:cNvPicPr>
          <p:nvPr/>
        </p:nvPicPr>
        <p:blipFill>
          <a:blip r:embed="rId2" cstate="print"/>
          <a:srcRect r="79868" b="78947"/>
          <a:stretch>
            <a:fillRect/>
          </a:stretch>
        </p:blipFill>
        <p:spPr bwMode="auto">
          <a:xfrm>
            <a:off x="2286000" y="2895600"/>
            <a:ext cx="4343400" cy="2554941"/>
          </a:xfrm>
          <a:prstGeom prst="rect">
            <a:avLst/>
          </a:prstGeom>
          <a:noFill/>
          <a:ln w="9525">
            <a:noFill/>
            <a:miter lim="800000"/>
            <a:headEnd/>
            <a:tailEnd/>
          </a:ln>
        </p:spPr>
      </p:pic>
      <p:sp>
        <p:nvSpPr>
          <p:cNvPr id="6" name="Down Arrow 5"/>
          <p:cNvSpPr/>
          <p:nvPr/>
        </p:nvSpPr>
        <p:spPr>
          <a:xfrm>
            <a:off x="3429000" y="2667000"/>
            <a:ext cx="228600" cy="8382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991600" cy="1143000"/>
          </a:xfrm>
        </p:spPr>
        <p:txBody>
          <a:bodyPr>
            <a:normAutofit fontScale="90000"/>
          </a:bodyPr>
          <a:lstStyle/>
          <a:p>
            <a:r>
              <a:rPr lang="en-US" dirty="0" smtClean="0">
                <a:solidFill>
                  <a:srgbClr val="002060"/>
                </a:solidFill>
              </a:rPr>
              <a:t>Step 7: Collecting Data from other samples</a:t>
            </a:r>
            <a:endParaRPr lang="en-US" dirty="0">
              <a:solidFill>
                <a:srgbClr val="002060"/>
              </a:solidFill>
            </a:endParaRPr>
          </a:p>
        </p:txBody>
      </p:sp>
      <p:pic>
        <p:nvPicPr>
          <p:cNvPr id="3074" name="Picture 2"/>
          <p:cNvPicPr>
            <a:picLocks noGrp="1" noChangeAspect="1" noChangeArrowheads="1"/>
          </p:cNvPicPr>
          <p:nvPr>
            <p:ph idx="1"/>
          </p:nvPr>
        </p:nvPicPr>
        <p:blipFill>
          <a:blip r:embed="rId2" cstate="print"/>
          <a:srcRect r="73933" b="74390"/>
          <a:stretch>
            <a:fillRect/>
          </a:stretch>
        </p:blipFill>
        <p:spPr bwMode="auto">
          <a:xfrm>
            <a:off x="1447800" y="3276600"/>
            <a:ext cx="5486400" cy="3031958"/>
          </a:xfrm>
          <a:prstGeom prst="rect">
            <a:avLst/>
          </a:prstGeom>
          <a:noFill/>
          <a:ln w="9525">
            <a:noFill/>
            <a:miter lim="800000"/>
            <a:headEnd/>
            <a:tailEnd/>
          </a:ln>
        </p:spPr>
      </p:pic>
      <p:sp>
        <p:nvSpPr>
          <p:cNvPr id="7" name="TextBox 6"/>
          <p:cNvSpPr txBox="1"/>
          <p:nvPr/>
        </p:nvSpPr>
        <p:spPr>
          <a:xfrm>
            <a:off x="838200" y="1676400"/>
            <a:ext cx="7315200" cy="1384995"/>
          </a:xfrm>
          <a:prstGeom prst="rect">
            <a:avLst/>
          </a:prstGeom>
          <a:noFill/>
        </p:spPr>
        <p:txBody>
          <a:bodyPr wrap="square" rtlCol="0">
            <a:spAutoFit/>
          </a:bodyPr>
          <a:lstStyle/>
          <a:p>
            <a:r>
              <a:rPr lang="en-US" sz="2800" dirty="0" smtClean="0">
                <a:solidFill>
                  <a:srgbClr val="002060"/>
                </a:solidFill>
              </a:rPr>
              <a:t>Click “Edit” and choose “Reinitialize Values to Default” then repeat steps 5 and 6 for the next samples </a:t>
            </a:r>
            <a:endParaRPr lang="en-US" sz="2800" dirty="0">
              <a:solidFill>
                <a:srgbClr val="002060"/>
              </a:solidFill>
            </a:endParaRPr>
          </a:p>
        </p:txBody>
      </p:sp>
      <p:cxnSp>
        <p:nvCxnSpPr>
          <p:cNvPr id="9" name="Straight Arrow Connector 8"/>
          <p:cNvCxnSpPr/>
          <p:nvPr/>
        </p:nvCxnSpPr>
        <p:spPr>
          <a:xfrm rot="5400000">
            <a:off x="2781300" y="3924300"/>
            <a:ext cx="1600200" cy="158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8: Looking at Your Data</a:t>
            </a:r>
            <a:endParaRPr lang="en-US" dirty="0">
              <a:solidFill>
                <a:srgbClr val="002060"/>
              </a:solidFill>
            </a:endParaRPr>
          </a:p>
        </p:txBody>
      </p:sp>
      <p:pic>
        <p:nvPicPr>
          <p:cNvPr id="4098" name="Picture 2"/>
          <p:cNvPicPr>
            <a:picLocks noGrp="1" noChangeAspect="1" noChangeArrowheads="1"/>
          </p:cNvPicPr>
          <p:nvPr>
            <p:ph idx="1"/>
          </p:nvPr>
        </p:nvPicPr>
        <p:blipFill>
          <a:blip r:embed="rId2" cstate="print"/>
          <a:srcRect l="45265" t="16836" r="29165" b="39390"/>
          <a:stretch>
            <a:fillRect/>
          </a:stretch>
        </p:blipFill>
        <p:spPr bwMode="auto">
          <a:xfrm>
            <a:off x="990600" y="1371600"/>
            <a:ext cx="3429000" cy="3302000"/>
          </a:xfrm>
          <a:prstGeom prst="rect">
            <a:avLst/>
          </a:prstGeom>
          <a:noFill/>
          <a:ln w="9525">
            <a:noFill/>
            <a:miter lim="800000"/>
            <a:headEnd/>
            <a:tailEnd/>
          </a:ln>
        </p:spPr>
      </p:pic>
      <p:sp>
        <p:nvSpPr>
          <p:cNvPr id="5" name="TextBox 4"/>
          <p:cNvSpPr txBox="1"/>
          <p:nvPr/>
        </p:nvSpPr>
        <p:spPr>
          <a:xfrm>
            <a:off x="4953000" y="1676400"/>
            <a:ext cx="2743200" cy="2031325"/>
          </a:xfrm>
          <a:prstGeom prst="rect">
            <a:avLst/>
          </a:prstGeom>
          <a:noFill/>
        </p:spPr>
        <p:txBody>
          <a:bodyPr wrap="square" rtlCol="0">
            <a:spAutoFit/>
          </a:bodyPr>
          <a:lstStyle/>
          <a:p>
            <a:r>
              <a:rPr lang="en-US" dirty="0" smtClean="0">
                <a:solidFill>
                  <a:srgbClr val="002060"/>
                </a:solidFill>
              </a:rPr>
              <a:t>To get a closer look at any graph, right-click on it and choose “visible Items” and then “Graph Palette.” This give you the tools to zoom or stretch a graph while still in the Raptor program</a:t>
            </a:r>
            <a:endParaRPr lang="en-US" dirty="0">
              <a:solidFill>
                <a:srgbClr val="002060"/>
              </a:solidFill>
            </a:endParaRPr>
          </a:p>
        </p:txBody>
      </p:sp>
      <p:pic>
        <p:nvPicPr>
          <p:cNvPr id="4099" name="Picture 3"/>
          <p:cNvPicPr>
            <a:picLocks noChangeAspect="1" noChangeArrowheads="1"/>
          </p:cNvPicPr>
          <p:nvPr/>
        </p:nvPicPr>
        <p:blipFill>
          <a:blip r:embed="rId3" cstate="print"/>
          <a:srcRect l="46667" t="33333" r="48333" b="63704"/>
          <a:stretch>
            <a:fillRect/>
          </a:stretch>
        </p:blipFill>
        <p:spPr bwMode="auto">
          <a:xfrm>
            <a:off x="5029200" y="4114800"/>
            <a:ext cx="2514600" cy="8382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l="49697" t="33333" r="43333" b="57778"/>
          <a:stretch>
            <a:fillRect/>
          </a:stretch>
        </p:blipFill>
        <p:spPr bwMode="auto">
          <a:xfrm>
            <a:off x="5638800" y="5410200"/>
            <a:ext cx="1828800" cy="1311965"/>
          </a:xfrm>
          <a:prstGeom prst="rect">
            <a:avLst/>
          </a:prstGeom>
          <a:noFill/>
          <a:ln w="9525">
            <a:noFill/>
            <a:miter lim="800000"/>
            <a:headEnd/>
            <a:tailEnd/>
          </a:ln>
        </p:spPr>
      </p:pic>
      <p:sp>
        <p:nvSpPr>
          <p:cNvPr id="8" name="TextBox 7"/>
          <p:cNvSpPr txBox="1"/>
          <p:nvPr/>
        </p:nvSpPr>
        <p:spPr>
          <a:xfrm>
            <a:off x="5867400" y="3657600"/>
            <a:ext cx="1600200" cy="369332"/>
          </a:xfrm>
          <a:prstGeom prst="rect">
            <a:avLst/>
          </a:prstGeom>
          <a:noFill/>
        </p:spPr>
        <p:txBody>
          <a:bodyPr wrap="square" rtlCol="0">
            <a:spAutoFit/>
          </a:bodyPr>
          <a:lstStyle/>
          <a:p>
            <a:r>
              <a:rPr lang="en-US" dirty="0" smtClean="0">
                <a:solidFill>
                  <a:srgbClr val="002060"/>
                </a:solidFill>
              </a:rPr>
              <a:t>Zoom control</a:t>
            </a:r>
            <a:endParaRPr lang="en-US" dirty="0">
              <a:solidFill>
                <a:srgbClr val="002060"/>
              </a:solidFill>
            </a:endParaRPr>
          </a:p>
        </p:txBody>
      </p:sp>
      <p:cxnSp>
        <p:nvCxnSpPr>
          <p:cNvPr id="10" name="Straight Arrow Connector 9"/>
          <p:cNvCxnSpPr/>
          <p:nvPr/>
        </p:nvCxnSpPr>
        <p:spPr>
          <a:xfrm rot="5400000">
            <a:off x="6249194" y="4114006"/>
            <a:ext cx="3048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562600" y="4953000"/>
            <a:ext cx="2743200" cy="381000"/>
          </a:xfrm>
          <a:prstGeom prst="rect">
            <a:avLst/>
          </a:prstGeom>
          <a:noFill/>
        </p:spPr>
        <p:txBody>
          <a:bodyPr wrap="square" rtlCol="0">
            <a:spAutoFit/>
          </a:bodyPr>
          <a:lstStyle/>
          <a:p>
            <a:r>
              <a:rPr lang="en-US" dirty="0" smtClean="0">
                <a:solidFill>
                  <a:srgbClr val="002060"/>
                </a:solidFill>
              </a:rPr>
              <a:t>Zoom opens this </a:t>
            </a:r>
            <a:endParaRPr lang="en-US" dirty="0">
              <a:solidFill>
                <a:srgbClr val="002060"/>
              </a:solidFill>
            </a:endParaRPr>
          </a:p>
        </p:txBody>
      </p:sp>
      <p:cxnSp>
        <p:nvCxnSpPr>
          <p:cNvPr id="13" name="Straight Arrow Connector 12"/>
          <p:cNvCxnSpPr/>
          <p:nvPr/>
        </p:nvCxnSpPr>
        <p:spPr>
          <a:xfrm rot="5400000">
            <a:off x="6363494" y="5371306"/>
            <a:ext cx="2286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002060"/>
                </a:solidFill>
              </a:rPr>
              <a:t>Other Features</a:t>
            </a:r>
            <a:endParaRPr lang="en-US" dirty="0">
              <a:solidFill>
                <a:srgbClr val="002060"/>
              </a:solidFill>
            </a:endParaRPr>
          </a:p>
        </p:txBody>
      </p:sp>
      <p:pic>
        <p:nvPicPr>
          <p:cNvPr id="4" name="Picture 2"/>
          <p:cNvPicPr>
            <a:picLocks noGrp="1" noChangeAspect="1" noChangeArrowheads="1"/>
          </p:cNvPicPr>
          <p:nvPr>
            <p:ph idx="1"/>
          </p:nvPr>
        </p:nvPicPr>
        <p:blipFill>
          <a:blip r:embed="rId2" cstate="print"/>
          <a:srcRect t="7038" r="60360" b="53554"/>
          <a:stretch>
            <a:fillRect/>
          </a:stretch>
        </p:blipFill>
        <p:spPr bwMode="auto">
          <a:xfrm>
            <a:off x="1371600" y="2667000"/>
            <a:ext cx="6867107" cy="3840163"/>
          </a:xfrm>
          <a:prstGeom prst="rect">
            <a:avLst/>
          </a:prstGeom>
          <a:noFill/>
          <a:ln w="9525">
            <a:noFill/>
            <a:miter lim="800000"/>
            <a:headEnd/>
            <a:tailEnd/>
          </a:ln>
        </p:spPr>
      </p:pic>
      <p:sp>
        <p:nvSpPr>
          <p:cNvPr id="5" name="TextBox 4"/>
          <p:cNvSpPr txBox="1"/>
          <p:nvPr/>
        </p:nvSpPr>
        <p:spPr>
          <a:xfrm>
            <a:off x="457200" y="1066800"/>
            <a:ext cx="8686800" cy="1200329"/>
          </a:xfrm>
          <a:prstGeom prst="rect">
            <a:avLst/>
          </a:prstGeom>
          <a:noFill/>
        </p:spPr>
        <p:txBody>
          <a:bodyPr wrap="square" rtlCol="0">
            <a:spAutoFit/>
          </a:bodyPr>
          <a:lstStyle/>
          <a:p>
            <a:r>
              <a:rPr lang="en-US" sz="2400" dirty="0" smtClean="0">
                <a:solidFill>
                  <a:srgbClr val="002060"/>
                </a:solidFill>
              </a:rPr>
              <a:t>Click the “Sample Info” Tab and you can insert text that describes the experiment or the samples.  The output is currently a picture of the text. Later versions will have it exported as text.</a:t>
            </a:r>
            <a:endParaRPr lang="en-US" sz="2400" dirty="0">
              <a:solidFill>
                <a:srgbClr val="00206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9: Getting your Data (continued)</a:t>
            </a:r>
            <a:endParaRPr lang="en-US" dirty="0">
              <a:solidFill>
                <a:srgbClr val="002060"/>
              </a:solidFill>
            </a:endParaRPr>
          </a:p>
        </p:txBody>
      </p:sp>
      <p:pic>
        <p:nvPicPr>
          <p:cNvPr id="8195" name="Picture 3"/>
          <p:cNvPicPr>
            <a:picLocks noGrp="1" noChangeAspect="1" noChangeArrowheads="1"/>
          </p:cNvPicPr>
          <p:nvPr>
            <p:ph idx="1"/>
          </p:nvPr>
        </p:nvPicPr>
        <p:blipFill>
          <a:blip r:embed="rId2" cstate="print"/>
          <a:srcRect l="13065" t="31989" r="60418" b="20870"/>
          <a:stretch>
            <a:fillRect/>
          </a:stretch>
        </p:blipFill>
        <p:spPr bwMode="auto">
          <a:xfrm>
            <a:off x="3124200" y="2819400"/>
            <a:ext cx="3200400" cy="3200400"/>
          </a:xfrm>
          <a:prstGeom prst="rect">
            <a:avLst/>
          </a:prstGeom>
          <a:noFill/>
          <a:ln w="9525">
            <a:noFill/>
            <a:miter lim="800000"/>
            <a:headEnd/>
            <a:tailEnd/>
          </a:ln>
        </p:spPr>
      </p:pic>
      <p:sp>
        <p:nvSpPr>
          <p:cNvPr id="6" name="TextBox 5"/>
          <p:cNvSpPr txBox="1"/>
          <p:nvPr/>
        </p:nvSpPr>
        <p:spPr>
          <a:xfrm>
            <a:off x="685800" y="1295400"/>
            <a:ext cx="8001001" cy="1815882"/>
          </a:xfrm>
          <a:prstGeom prst="rect">
            <a:avLst/>
          </a:prstGeom>
          <a:noFill/>
        </p:spPr>
        <p:txBody>
          <a:bodyPr wrap="square" rtlCol="0">
            <a:spAutoFit/>
          </a:bodyPr>
          <a:lstStyle/>
          <a:p>
            <a:r>
              <a:rPr lang="en-US" sz="2800" dirty="0" smtClean="0">
                <a:solidFill>
                  <a:srgbClr val="002060"/>
                </a:solidFill>
              </a:rPr>
              <a:t>Individual graphs can be exported individually into Excel or as Images by right-clicking on the graph and choosing “Export”</a:t>
            </a:r>
          </a:p>
          <a:p>
            <a:endParaRPr lang="en-US" sz="2800" dirty="0">
              <a:solidFill>
                <a:srgbClr val="002060"/>
              </a:solidFill>
            </a:endParaRPr>
          </a:p>
        </p:txBody>
      </p:sp>
      <p:sp>
        <p:nvSpPr>
          <p:cNvPr id="7" name="Oval 6"/>
          <p:cNvSpPr/>
          <p:nvPr/>
        </p:nvSpPr>
        <p:spPr>
          <a:xfrm>
            <a:off x="3581400" y="4724400"/>
            <a:ext cx="29718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Disclaimer</a:t>
            </a:r>
            <a:endParaRPr lang="en-US" dirty="0">
              <a:solidFill>
                <a:srgbClr val="002060"/>
              </a:solidFill>
            </a:endParaRPr>
          </a:p>
        </p:txBody>
      </p:sp>
      <p:sp>
        <p:nvSpPr>
          <p:cNvPr id="3" name="Content Placeholder 2"/>
          <p:cNvSpPr>
            <a:spLocks noGrp="1"/>
          </p:cNvSpPr>
          <p:nvPr>
            <p:ph idx="1"/>
          </p:nvPr>
        </p:nvSpPr>
        <p:spPr/>
        <p:txBody>
          <a:bodyPr/>
          <a:lstStyle/>
          <a:p>
            <a:r>
              <a:rPr lang="en-US" dirty="0" smtClean="0">
                <a:solidFill>
                  <a:srgbClr val="002060"/>
                </a:solidFill>
              </a:rPr>
              <a:t>This </a:t>
            </a:r>
            <a:r>
              <a:rPr lang="en-US" dirty="0">
                <a:solidFill>
                  <a:srgbClr val="002060"/>
                </a:solidFill>
              </a:rPr>
              <a:t>d</a:t>
            </a:r>
            <a:r>
              <a:rPr lang="en-US" dirty="0" smtClean="0">
                <a:solidFill>
                  <a:srgbClr val="002060"/>
                </a:solidFill>
              </a:rPr>
              <a:t>ata </a:t>
            </a:r>
            <a:r>
              <a:rPr lang="en-US" dirty="0">
                <a:solidFill>
                  <a:srgbClr val="002060"/>
                </a:solidFill>
              </a:rPr>
              <a:t>a</a:t>
            </a:r>
            <a:r>
              <a:rPr lang="en-US" dirty="0" smtClean="0">
                <a:solidFill>
                  <a:srgbClr val="002060"/>
                </a:solidFill>
              </a:rPr>
              <a:t>cquisition system is a work in progress. </a:t>
            </a:r>
          </a:p>
          <a:p>
            <a:endParaRPr lang="en-US" dirty="0" smtClean="0">
              <a:solidFill>
                <a:srgbClr val="002060"/>
              </a:solidFill>
            </a:endParaRPr>
          </a:p>
          <a:p>
            <a:r>
              <a:rPr lang="en-US" dirty="0" smtClean="0">
                <a:solidFill>
                  <a:srgbClr val="002060"/>
                </a:solidFill>
              </a:rPr>
              <a:t>The executable file is limited in scope and will be continuously upgraded</a:t>
            </a:r>
          </a:p>
          <a:p>
            <a:endParaRPr lang="en-US" dirty="0" smtClean="0">
              <a:solidFill>
                <a:srgbClr val="002060"/>
              </a:solidFill>
            </a:endParaRPr>
          </a:p>
          <a:p>
            <a:r>
              <a:rPr lang="en-US" dirty="0" smtClean="0">
                <a:solidFill>
                  <a:srgbClr val="002060"/>
                </a:solidFill>
              </a:rPr>
              <a:t>Any problems or questions, </a:t>
            </a:r>
            <a:r>
              <a:rPr lang="en-US" dirty="0" smtClean="0">
                <a:solidFill>
                  <a:srgbClr val="002060"/>
                </a:solidFill>
              </a:rPr>
              <a:t>email </a:t>
            </a:r>
            <a:r>
              <a:rPr lang="en-US" dirty="0" smtClean="0">
                <a:solidFill>
                  <a:srgbClr val="002060"/>
                </a:solidFill>
              </a:rPr>
              <a:t>to mtgjbird@hotmail.com</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9: Getting your Data (continued)</a:t>
            </a:r>
            <a:endParaRPr lang="en-US" dirty="0">
              <a:solidFill>
                <a:srgbClr val="002060"/>
              </a:solidFill>
            </a:endParaRPr>
          </a:p>
        </p:txBody>
      </p:sp>
      <p:sp>
        <p:nvSpPr>
          <p:cNvPr id="7" name="TextBox 6"/>
          <p:cNvSpPr txBox="1"/>
          <p:nvPr/>
        </p:nvSpPr>
        <p:spPr>
          <a:xfrm>
            <a:off x="609600" y="1295400"/>
            <a:ext cx="7848600" cy="923330"/>
          </a:xfrm>
          <a:prstGeom prst="rect">
            <a:avLst/>
          </a:prstGeom>
          <a:noFill/>
        </p:spPr>
        <p:txBody>
          <a:bodyPr wrap="square" rtlCol="0">
            <a:spAutoFit/>
          </a:bodyPr>
          <a:lstStyle/>
          <a:p>
            <a:r>
              <a:rPr lang="en-US" dirty="0" smtClean="0">
                <a:solidFill>
                  <a:srgbClr val="002060"/>
                </a:solidFill>
              </a:rPr>
              <a:t>To get your image, click the Image Tab and then right click on the image, choose “Copy Data” and paste it (</a:t>
            </a:r>
            <a:r>
              <a:rPr lang="en-US" dirty="0" err="1" smtClean="0">
                <a:solidFill>
                  <a:srgbClr val="002060"/>
                </a:solidFill>
              </a:rPr>
              <a:t>control+V</a:t>
            </a:r>
            <a:r>
              <a:rPr lang="en-US" dirty="0" smtClean="0">
                <a:solidFill>
                  <a:srgbClr val="002060"/>
                </a:solidFill>
              </a:rPr>
              <a:t>) into Paint and save it.  It then can be opened with any image analysis software (Photoshop Elements is shown). </a:t>
            </a:r>
            <a:endParaRPr lang="en-US" dirty="0">
              <a:solidFill>
                <a:srgbClr val="002060"/>
              </a:solidFill>
            </a:endParaRPr>
          </a:p>
        </p:txBody>
      </p:sp>
      <p:pic>
        <p:nvPicPr>
          <p:cNvPr id="9220" name="Picture 4"/>
          <p:cNvPicPr>
            <a:picLocks noGrp="1" noChangeAspect="1" noChangeArrowheads="1"/>
          </p:cNvPicPr>
          <p:nvPr>
            <p:ph idx="1"/>
          </p:nvPr>
        </p:nvPicPr>
        <p:blipFill>
          <a:blip r:embed="rId2" cstate="print">
            <a:lum bright="-3000" contrast="-28000"/>
          </a:blip>
          <a:srcRect r="53144" b="46258"/>
          <a:stretch>
            <a:fillRect/>
          </a:stretch>
        </p:blipFill>
        <p:spPr bwMode="auto">
          <a:xfrm>
            <a:off x="152400" y="2286000"/>
            <a:ext cx="4724400" cy="3048000"/>
          </a:xfrm>
          <a:prstGeom prst="rect">
            <a:avLst/>
          </a:prstGeom>
          <a:noFill/>
          <a:ln w="9525">
            <a:noFill/>
            <a:miter lim="800000"/>
            <a:headEnd/>
            <a:tailEnd/>
          </a:ln>
        </p:spPr>
      </p:pic>
      <p:sp>
        <p:nvSpPr>
          <p:cNvPr id="16" name="Oval 15"/>
          <p:cNvSpPr/>
          <p:nvPr/>
        </p:nvSpPr>
        <p:spPr>
          <a:xfrm>
            <a:off x="533400" y="2667000"/>
            <a:ext cx="6096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1" name="Picture 2"/>
          <p:cNvPicPr>
            <a:picLocks noChangeAspect="1" noChangeArrowheads="1"/>
          </p:cNvPicPr>
          <p:nvPr/>
        </p:nvPicPr>
        <p:blipFill>
          <a:blip r:embed="rId3" cstate="print"/>
          <a:srcRect l="7094" t="11099" r="24147" b="26670"/>
          <a:stretch>
            <a:fillRect/>
          </a:stretch>
        </p:blipFill>
        <p:spPr bwMode="auto">
          <a:xfrm>
            <a:off x="685800" y="3200400"/>
            <a:ext cx="4191000" cy="2133600"/>
          </a:xfrm>
          <a:prstGeom prst="rect">
            <a:avLst/>
          </a:prstGeom>
          <a:noFill/>
          <a:ln w="9525">
            <a:noFill/>
            <a:miter lim="800000"/>
            <a:headEnd/>
            <a:tailEnd/>
          </a:ln>
        </p:spPr>
      </p:pic>
      <p:pic>
        <p:nvPicPr>
          <p:cNvPr id="22" name="Picture 4"/>
          <p:cNvPicPr>
            <a:picLocks noChangeAspect="1" noChangeArrowheads="1"/>
          </p:cNvPicPr>
          <p:nvPr/>
        </p:nvPicPr>
        <p:blipFill>
          <a:blip r:embed="rId2" cstate="print"/>
          <a:srcRect l="53181" t="53182" r="37512" b="40909"/>
          <a:stretch>
            <a:fillRect/>
          </a:stretch>
        </p:blipFill>
        <p:spPr bwMode="auto">
          <a:xfrm>
            <a:off x="1600200" y="3733800"/>
            <a:ext cx="1295400" cy="462643"/>
          </a:xfrm>
          <a:prstGeom prst="rect">
            <a:avLst/>
          </a:prstGeom>
          <a:noFill/>
          <a:ln w="9525">
            <a:noFill/>
            <a:miter lim="800000"/>
            <a:headEnd/>
            <a:tailEnd/>
          </a:ln>
        </p:spPr>
      </p:pic>
      <p:cxnSp>
        <p:nvCxnSpPr>
          <p:cNvPr id="12" name="Straight Arrow Connector 11"/>
          <p:cNvCxnSpPr/>
          <p:nvPr/>
        </p:nvCxnSpPr>
        <p:spPr>
          <a:xfrm rot="16200000" flipH="1">
            <a:off x="800100" y="2552700"/>
            <a:ext cx="1752600" cy="457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2"/>
          <p:cNvPicPr>
            <a:picLocks noChangeAspect="1" noChangeArrowheads="1"/>
          </p:cNvPicPr>
          <p:nvPr/>
        </p:nvPicPr>
        <p:blipFill>
          <a:blip r:embed="rId3" cstate="print"/>
          <a:srcRect/>
          <a:stretch>
            <a:fillRect/>
          </a:stretch>
        </p:blipFill>
        <p:spPr bwMode="auto">
          <a:xfrm>
            <a:off x="3129845" y="3475037"/>
            <a:ext cx="6014155" cy="3382963"/>
          </a:xfrm>
          <a:prstGeom prst="rect">
            <a:avLst/>
          </a:prstGeom>
          <a:noFill/>
          <a:ln w="9525">
            <a:noFill/>
            <a:miter lim="800000"/>
            <a:headEnd/>
            <a:tailEnd/>
          </a:ln>
        </p:spPr>
      </p:pic>
      <p:sp>
        <p:nvSpPr>
          <p:cNvPr id="15" name="Bent Arrow 14"/>
          <p:cNvSpPr/>
          <p:nvPr/>
        </p:nvSpPr>
        <p:spPr>
          <a:xfrm rot="5400000">
            <a:off x="4800600" y="2667000"/>
            <a:ext cx="1219200" cy="1066800"/>
          </a:xfrm>
          <a:prstGeom prst="bentArrow">
            <a:avLst/>
          </a:prstGeom>
          <a:gradFill>
            <a:gsLst>
              <a:gs pos="0">
                <a:srgbClr val="00B050"/>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rgbClr val="002060"/>
                </a:solidFill>
              </a:rPr>
              <a:t>Step 10: Getting your Data (in EXCEL)</a:t>
            </a:r>
            <a:endParaRPr lang="en-US" dirty="0">
              <a:solidFill>
                <a:srgbClr val="002060"/>
              </a:solidFill>
            </a:endParaRPr>
          </a:p>
        </p:txBody>
      </p:sp>
      <p:sp>
        <p:nvSpPr>
          <p:cNvPr id="3" name="Content Placeholder 2"/>
          <p:cNvSpPr>
            <a:spLocks noGrp="1"/>
          </p:cNvSpPr>
          <p:nvPr>
            <p:ph idx="1"/>
          </p:nvPr>
        </p:nvSpPr>
        <p:spPr>
          <a:xfrm>
            <a:off x="0" y="1066800"/>
            <a:ext cx="8991600" cy="4525963"/>
          </a:xfrm>
        </p:spPr>
        <p:txBody>
          <a:bodyPr>
            <a:normAutofit/>
          </a:bodyPr>
          <a:lstStyle/>
          <a:p>
            <a:pPr>
              <a:buNone/>
            </a:pPr>
            <a:r>
              <a:rPr lang="en-US" sz="2600" dirty="0" smtClean="0">
                <a:solidFill>
                  <a:srgbClr val="002060"/>
                </a:solidFill>
              </a:rPr>
              <a:t>	The data is saved automatically as an “.</a:t>
            </a:r>
            <a:r>
              <a:rPr lang="en-US" sz="2600" dirty="0" err="1" smtClean="0">
                <a:solidFill>
                  <a:srgbClr val="002060"/>
                </a:solidFill>
              </a:rPr>
              <a:t>lvm</a:t>
            </a:r>
            <a:r>
              <a:rPr lang="en-US" sz="2600" dirty="0" smtClean="0">
                <a:solidFill>
                  <a:srgbClr val="002060"/>
                </a:solidFill>
              </a:rPr>
              <a:t>” file – this is a kind of text file and the complete data set (excluding the images) can be opened into Excel using the import from text file option. </a:t>
            </a:r>
          </a:p>
          <a:p>
            <a:pPr>
              <a:buNone/>
            </a:pPr>
            <a:r>
              <a:rPr lang="en-US" sz="2600" dirty="0">
                <a:solidFill>
                  <a:srgbClr val="002060"/>
                </a:solidFill>
              </a:rPr>
              <a:t>	</a:t>
            </a:r>
            <a:r>
              <a:rPr lang="en-US" sz="2600" dirty="0" smtClean="0">
                <a:solidFill>
                  <a:srgbClr val="002060"/>
                </a:solidFill>
              </a:rPr>
              <a:t>Open Excel, Click “Data” and choose “from text.” You will need to find the correct data file and change file type to “all files”</a:t>
            </a:r>
          </a:p>
          <a:p>
            <a:pPr>
              <a:buNone/>
            </a:pPr>
            <a:r>
              <a:rPr lang="en-US" sz="2600" dirty="0" smtClean="0">
                <a:solidFill>
                  <a:srgbClr val="002060"/>
                </a:solidFill>
              </a:rPr>
              <a:t>	The file will be formatted with one X-column (time) and 60 Y-columns (each channel, labeled 0-59)</a:t>
            </a:r>
          </a:p>
        </p:txBody>
      </p:sp>
      <p:pic>
        <p:nvPicPr>
          <p:cNvPr id="4" name="Picture 2"/>
          <p:cNvPicPr>
            <a:picLocks noChangeAspect="1" noChangeArrowheads="1"/>
          </p:cNvPicPr>
          <p:nvPr/>
        </p:nvPicPr>
        <p:blipFill>
          <a:blip r:embed="rId2" cstate="print"/>
          <a:srcRect r="67047" b="71378"/>
          <a:stretch>
            <a:fillRect/>
          </a:stretch>
        </p:blipFill>
        <p:spPr bwMode="auto">
          <a:xfrm>
            <a:off x="381000" y="4572000"/>
            <a:ext cx="4188510" cy="204632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2839" t="20542" r="38636" b="29288"/>
          <a:stretch>
            <a:fillRect/>
          </a:stretch>
        </p:blipFill>
        <p:spPr bwMode="auto">
          <a:xfrm>
            <a:off x="4876800" y="4495800"/>
            <a:ext cx="3806558" cy="2213746"/>
          </a:xfrm>
          <a:prstGeom prst="rect">
            <a:avLst/>
          </a:prstGeom>
          <a:noFill/>
          <a:ln w="9525">
            <a:noFill/>
            <a:miter lim="800000"/>
            <a:headEnd/>
            <a:tailEnd/>
          </a:ln>
        </p:spPr>
      </p:pic>
      <p:cxnSp>
        <p:nvCxnSpPr>
          <p:cNvPr id="9" name="Straight Arrow Connector 8"/>
          <p:cNvCxnSpPr/>
          <p:nvPr/>
        </p:nvCxnSpPr>
        <p:spPr>
          <a:xfrm rot="5400000">
            <a:off x="7506494" y="5752306"/>
            <a:ext cx="1295400" cy="158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914400" y="4876800"/>
            <a:ext cx="3810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11: Shutting Down</a:t>
            </a:r>
            <a:endParaRPr lang="en-US" dirty="0">
              <a:solidFill>
                <a:srgbClr val="002060"/>
              </a:solidFill>
            </a:endParaRPr>
          </a:p>
        </p:txBody>
      </p:sp>
      <p:sp>
        <p:nvSpPr>
          <p:cNvPr id="5" name="Content Placeholder 4"/>
          <p:cNvSpPr>
            <a:spLocks noGrp="1"/>
          </p:cNvSpPr>
          <p:nvPr>
            <p:ph idx="1"/>
          </p:nvPr>
        </p:nvSpPr>
        <p:spPr/>
        <p:txBody>
          <a:bodyPr/>
          <a:lstStyle/>
          <a:p>
            <a:r>
              <a:rPr lang="en-US" dirty="0" smtClean="0">
                <a:solidFill>
                  <a:srgbClr val="002060"/>
                </a:solidFill>
              </a:rPr>
              <a:t>Check to make sure your data files collected and saved correctly.</a:t>
            </a:r>
          </a:p>
          <a:p>
            <a:r>
              <a:rPr lang="en-US" dirty="0" smtClean="0">
                <a:solidFill>
                  <a:srgbClr val="002060"/>
                </a:solidFill>
              </a:rPr>
              <a:t>Shut off the PS20W.</a:t>
            </a:r>
          </a:p>
          <a:p>
            <a:r>
              <a:rPr lang="en-US" dirty="0" smtClean="0">
                <a:solidFill>
                  <a:srgbClr val="002060"/>
                </a:solidFill>
              </a:rPr>
              <a:t>Remove the glass MEA recording chamber from the amplifier.</a:t>
            </a:r>
          </a:p>
          <a:p>
            <a:r>
              <a:rPr lang="en-US" dirty="0" smtClean="0">
                <a:solidFill>
                  <a:srgbClr val="002060"/>
                </a:solidFill>
              </a:rPr>
              <a:t>Shut off the microscope.</a:t>
            </a:r>
          </a:p>
          <a:p>
            <a:r>
              <a:rPr lang="en-US" dirty="0" smtClean="0">
                <a:solidFill>
                  <a:srgbClr val="002060"/>
                </a:solidFill>
              </a:rPr>
              <a:t>Shut down the computer.</a:t>
            </a:r>
          </a:p>
          <a:p>
            <a:r>
              <a:rPr lang="en-US" dirty="0" smtClean="0">
                <a:solidFill>
                  <a:srgbClr val="002060"/>
                </a:solidFill>
              </a:rPr>
              <a:t>Shut off the outlet strip</a:t>
            </a:r>
          </a:p>
          <a:p>
            <a:endParaRPr lang="en-US" dirty="0">
              <a:solidFill>
                <a:srgbClr val="002060"/>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Abbreviated Data Collection Steps</a:t>
            </a:r>
            <a:endParaRPr lang="en-US" dirty="0">
              <a:solidFill>
                <a:srgbClr val="002060"/>
              </a:solidFill>
            </a:endParaRPr>
          </a:p>
        </p:txBody>
      </p:sp>
      <p:sp>
        <p:nvSpPr>
          <p:cNvPr id="3" name="Content Placeholder 2"/>
          <p:cNvSpPr>
            <a:spLocks noGrp="1"/>
          </p:cNvSpPr>
          <p:nvPr>
            <p:ph idx="1"/>
          </p:nvPr>
        </p:nvSpPr>
        <p:spPr>
          <a:xfrm>
            <a:off x="457200" y="1600200"/>
            <a:ext cx="8229600" cy="4953000"/>
          </a:xfrm>
        </p:spPr>
        <p:txBody>
          <a:bodyPr>
            <a:normAutofit lnSpcReduction="10000"/>
          </a:bodyPr>
          <a:lstStyle/>
          <a:p>
            <a:pPr marL="514350" indent="-514350">
              <a:buFont typeface="+mj-lt"/>
              <a:buAutoNum type="arabicPeriod"/>
            </a:pPr>
            <a:r>
              <a:rPr lang="en-US" dirty="0" smtClean="0">
                <a:solidFill>
                  <a:srgbClr val="002060"/>
                </a:solidFill>
              </a:rPr>
              <a:t>Turn on PS20W</a:t>
            </a:r>
          </a:p>
          <a:p>
            <a:pPr marL="514350" indent="-514350">
              <a:buFont typeface="+mj-lt"/>
              <a:buAutoNum type="arabicPeriod"/>
            </a:pPr>
            <a:r>
              <a:rPr lang="en-US" dirty="0" smtClean="0">
                <a:solidFill>
                  <a:srgbClr val="002060"/>
                </a:solidFill>
              </a:rPr>
              <a:t>Click Hawk </a:t>
            </a:r>
            <a:r>
              <a:rPr lang="en-US" dirty="0" smtClean="0">
                <a:solidFill>
                  <a:srgbClr val="002060"/>
                </a:solidFill>
              </a:rPr>
              <a:t>Icon</a:t>
            </a:r>
            <a:endParaRPr lang="en-US" dirty="0" smtClean="0">
              <a:solidFill>
                <a:srgbClr val="002060"/>
              </a:solidFill>
            </a:endParaRPr>
          </a:p>
          <a:p>
            <a:pPr marL="514350" indent="-514350">
              <a:buFont typeface="+mj-lt"/>
              <a:buAutoNum type="arabicPeriod"/>
            </a:pPr>
            <a:r>
              <a:rPr lang="en-US" dirty="0" smtClean="0">
                <a:solidFill>
                  <a:srgbClr val="002060"/>
                </a:solidFill>
              </a:rPr>
              <a:t>Choose an acquisition </a:t>
            </a:r>
            <a:r>
              <a:rPr lang="en-US" dirty="0" smtClean="0">
                <a:solidFill>
                  <a:srgbClr val="002060"/>
                </a:solidFill>
              </a:rPr>
              <a:t>time</a:t>
            </a:r>
            <a:endParaRPr lang="en-US" dirty="0" smtClean="0">
              <a:solidFill>
                <a:srgbClr val="002060"/>
              </a:solidFill>
            </a:endParaRPr>
          </a:p>
          <a:p>
            <a:pPr marL="514350" indent="-514350">
              <a:buFont typeface="+mj-lt"/>
              <a:buAutoNum type="arabicPeriod"/>
            </a:pPr>
            <a:r>
              <a:rPr lang="en-US" dirty="0" smtClean="0">
                <a:solidFill>
                  <a:srgbClr val="002060"/>
                </a:solidFill>
              </a:rPr>
              <a:t>Click </a:t>
            </a:r>
            <a:r>
              <a:rPr lang="en-US" dirty="0" smtClean="0">
                <a:solidFill>
                  <a:srgbClr val="002060"/>
                </a:solidFill>
              </a:rPr>
              <a:t>“Operate” and choose “Run”</a:t>
            </a:r>
          </a:p>
          <a:p>
            <a:pPr marL="514350" indent="-514350">
              <a:buFont typeface="+mj-lt"/>
              <a:buAutoNum type="arabicPeriod"/>
            </a:pPr>
            <a:r>
              <a:rPr lang="en-US" dirty="0" smtClean="0">
                <a:solidFill>
                  <a:srgbClr val="002060"/>
                </a:solidFill>
              </a:rPr>
              <a:t>Click the “click to save” button and choose a unique filename, save twice.</a:t>
            </a:r>
          </a:p>
          <a:p>
            <a:pPr marL="514350" indent="-514350">
              <a:buFont typeface="+mj-lt"/>
              <a:buAutoNum type="arabicPeriod"/>
            </a:pPr>
            <a:r>
              <a:rPr lang="en-US" dirty="0" smtClean="0">
                <a:solidFill>
                  <a:srgbClr val="002060"/>
                </a:solidFill>
              </a:rPr>
              <a:t>Press the stop button to stop the program after the data is saved (or any time you need to end an acquisition early)</a:t>
            </a:r>
          </a:p>
          <a:p>
            <a:pPr marL="514350" indent="-514350">
              <a:buNone/>
            </a:pPr>
            <a:endParaRPr lang="en-US" dirty="0" smtClean="0">
              <a:solidFill>
                <a:srgbClr val="002060"/>
              </a:solidFill>
            </a:endParaRPr>
          </a:p>
          <a:p>
            <a:pPr marL="514350" indent="-514350">
              <a:buFont typeface="+mj-lt"/>
              <a:buAutoNum type="arabicPeriod"/>
            </a:pPr>
            <a:endParaRPr lang="en-US" dirty="0" smtClean="0">
              <a:solidFill>
                <a:srgbClr val="002060"/>
              </a:solidFill>
            </a:endParaRPr>
          </a:p>
          <a:p>
            <a:pPr marL="514350" indent="-514350">
              <a:buFont typeface="+mj-lt"/>
              <a:buAutoNum type="arabicPeriod"/>
            </a:pPr>
            <a:endParaRPr lang="en-US" dirty="0" smtClean="0">
              <a:solidFill>
                <a:srgbClr val="002060"/>
              </a:solidFill>
            </a:endParaRPr>
          </a:p>
          <a:p>
            <a:pPr marL="514350" indent="-514350">
              <a:buFont typeface="+mj-lt"/>
              <a:buAutoNum type="arabicPeriod"/>
            </a:pPr>
            <a:endParaRPr lang="en-US" dirty="0">
              <a:solidFill>
                <a:srgbClr val="002060"/>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002060"/>
                </a:solidFill>
              </a:rPr>
              <a:t>Extra Slides:</a:t>
            </a:r>
            <a:br>
              <a:rPr lang="en-US" dirty="0" smtClean="0">
                <a:solidFill>
                  <a:srgbClr val="002060"/>
                </a:solidFill>
              </a:rPr>
            </a:br>
            <a:r>
              <a:rPr lang="en-US" dirty="0" smtClean="0">
                <a:solidFill>
                  <a:srgbClr val="002060"/>
                </a:solidFill>
              </a:rPr>
              <a:t>Program and Hardware set-up.</a:t>
            </a:r>
            <a:br>
              <a:rPr lang="en-US" dirty="0" smtClean="0">
                <a:solidFill>
                  <a:srgbClr val="002060"/>
                </a:solidFill>
              </a:rPr>
            </a:br>
            <a:endParaRPr lang="en-US" dirty="0">
              <a:solidFill>
                <a:srgbClr val="00206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Hardware Set-up</a:t>
            </a:r>
            <a:endParaRPr lang="en-US" dirty="0">
              <a:solidFill>
                <a:srgbClr val="002060"/>
              </a:solidFill>
            </a:endParaRPr>
          </a:p>
        </p:txBody>
      </p:sp>
      <p:sp>
        <p:nvSpPr>
          <p:cNvPr id="3" name="Content Placeholder 2"/>
          <p:cNvSpPr>
            <a:spLocks noGrp="1"/>
          </p:cNvSpPr>
          <p:nvPr>
            <p:ph idx="1"/>
          </p:nvPr>
        </p:nvSpPr>
        <p:spPr/>
        <p:txBody>
          <a:bodyPr/>
          <a:lstStyle/>
          <a:p>
            <a:pPr>
              <a:buNone/>
            </a:pPr>
            <a:r>
              <a:rPr lang="en-US" dirty="0" smtClean="0">
                <a:solidFill>
                  <a:srgbClr val="002060"/>
                </a:solidFill>
              </a:rPr>
              <a:t>DAQ card is National Instruments PCI-6033E</a:t>
            </a:r>
          </a:p>
          <a:p>
            <a:pPr>
              <a:buNone/>
            </a:pPr>
            <a:r>
              <a:rPr lang="en-US" dirty="0" smtClean="0">
                <a:solidFill>
                  <a:srgbClr val="002060"/>
                </a:solidFill>
              </a:rPr>
              <a:t>Driver is NI-</a:t>
            </a:r>
            <a:r>
              <a:rPr lang="en-US" dirty="0" err="1" smtClean="0">
                <a:solidFill>
                  <a:srgbClr val="002060"/>
                </a:solidFill>
              </a:rPr>
              <a:t>DAQmx</a:t>
            </a:r>
            <a:endParaRPr lang="en-US" dirty="0">
              <a:solidFill>
                <a:srgbClr val="002060"/>
              </a:solidFill>
            </a:endParaRPr>
          </a:p>
        </p:txBody>
      </p:sp>
      <p:pic>
        <p:nvPicPr>
          <p:cNvPr id="3075" name="Picture 3"/>
          <p:cNvPicPr>
            <a:picLocks noChangeAspect="1" noChangeArrowheads="1"/>
          </p:cNvPicPr>
          <p:nvPr/>
        </p:nvPicPr>
        <p:blipFill>
          <a:blip r:embed="rId2" cstate="print"/>
          <a:srcRect l="11667" t="33333" r="10417" b="37037"/>
          <a:stretch>
            <a:fillRect/>
          </a:stretch>
        </p:blipFill>
        <p:spPr bwMode="auto">
          <a:xfrm>
            <a:off x="76200" y="3124200"/>
            <a:ext cx="8905875" cy="1905000"/>
          </a:xfrm>
          <a:prstGeom prst="rect">
            <a:avLst/>
          </a:prstGeom>
          <a:noFill/>
          <a:ln w="9525">
            <a:noFill/>
            <a:miter lim="800000"/>
            <a:headEnd/>
            <a:tailEnd/>
          </a:ln>
        </p:spPr>
      </p:pic>
      <p:sp>
        <p:nvSpPr>
          <p:cNvPr id="6" name="Rectangle 5"/>
          <p:cNvSpPr/>
          <p:nvPr/>
        </p:nvSpPr>
        <p:spPr>
          <a:xfrm>
            <a:off x="245984" y="3580790"/>
            <a:ext cx="8745615" cy="686410"/>
          </a:xfrm>
          <a:prstGeom prst="rect">
            <a:avLst/>
          </a:prstGeom>
          <a:solidFill>
            <a:schemeClr val="bg2">
              <a:lumMod val="60000"/>
              <a:lumOff val="40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45984" y="4419600"/>
            <a:ext cx="8745615" cy="609600"/>
          </a:xfrm>
          <a:prstGeom prst="rect">
            <a:avLst/>
          </a:prstGeom>
          <a:solidFill>
            <a:schemeClr val="bg2">
              <a:lumMod val="60000"/>
              <a:lumOff val="40000"/>
              <a:alpha val="8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NI PCI-6033E Accuracy</a:t>
            </a:r>
            <a:endParaRPr lang="en-US" dirty="0">
              <a:solidFill>
                <a:srgbClr val="002060"/>
              </a:solidFill>
            </a:endParaRPr>
          </a:p>
        </p:txBody>
      </p:sp>
      <p:pic>
        <p:nvPicPr>
          <p:cNvPr id="4098" name="Picture 2"/>
          <p:cNvPicPr>
            <a:picLocks noGrp="1" noChangeAspect="1" noChangeArrowheads="1"/>
          </p:cNvPicPr>
          <p:nvPr>
            <p:ph idx="1"/>
          </p:nvPr>
        </p:nvPicPr>
        <p:blipFill>
          <a:blip r:embed="rId2" cstate="print"/>
          <a:srcRect l="10225" t="11785" r="7383" b="4034"/>
          <a:stretch>
            <a:fillRect/>
          </a:stretch>
        </p:blipFill>
        <p:spPr bwMode="auto">
          <a:xfrm>
            <a:off x="457200" y="1752600"/>
            <a:ext cx="8382000" cy="4817242"/>
          </a:xfrm>
          <a:prstGeom prst="rect">
            <a:avLst/>
          </a:prstGeom>
          <a:noFill/>
          <a:ln w="9525">
            <a:noFill/>
            <a:miter lim="800000"/>
            <a:headEnd/>
            <a:tailEnd/>
          </a:ln>
        </p:spPr>
      </p:pic>
      <p:sp>
        <p:nvSpPr>
          <p:cNvPr id="5" name="Rectangle 4"/>
          <p:cNvSpPr/>
          <p:nvPr/>
        </p:nvSpPr>
        <p:spPr>
          <a:xfrm>
            <a:off x="2667000" y="3732580"/>
            <a:ext cx="5562600" cy="2211020"/>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674625" y="3125420"/>
            <a:ext cx="5562600" cy="379476"/>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Wiring Diagram</a:t>
            </a:r>
            <a:endParaRPr lang="en-US" dirty="0">
              <a:solidFill>
                <a:srgbClr val="002060"/>
              </a:solidFill>
            </a:endParaRPr>
          </a:p>
        </p:txBody>
      </p:sp>
      <p:sp>
        <p:nvSpPr>
          <p:cNvPr id="3" name="Content Placeholder 2"/>
          <p:cNvSpPr>
            <a:spLocks noGrp="1"/>
          </p:cNvSpPr>
          <p:nvPr>
            <p:ph sz="half" idx="1"/>
          </p:nvPr>
        </p:nvSpPr>
        <p:spPr>
          <a:xfrm>
            <a:off x="0" y="1676400"/>
            <a:ext cx="2743200" cy="4525963"/>
          </a:xfrm>
        </p:spPr>
        <p:txBody>
          <a:bodyPr>
            <a:normAutofit/>
          </a:bodyPr>
          <a:lstStyle/>
          <a:p>
            <a:pPr>
              <a:buNone/>
            </a:pPr>
            <a:r>
              <a:rPr lang="en-US" dirty="0" smtClean="0">
                <a:solidFill>
                  <a:srgbClr val="002060"/>
                </a:solidFill>
              </a:rPr>
              <a:t>    PCI-6033E to SCB-100 connected via SH100100 cable</a:t>
            </a:r>
          </a:p>
        </p:txBody>
      </p:sp>
      <p:sp>
        <p:nvSpPr>
          <p:cNvPr id="5" name="Content Placeholder 4"/>
          <p:cNvSpPr>
            <a:spLocks noGrp="1"/>
          </p:cNvSpPr>
          <p:nvPr>
            <p:ph sz="half" idx="2"/>
          </p:nvPr>
        </p:nvSpPr>
        <p:spPr>
          <a:xfrm>
            <a:off x="4953000" y="1600200"/>
            <a:ext cx="3733800" cy="4525963"/>
          </a:xfrm>
        </p:spPr>
        <p:txBody>
          <a:bodyPr>
            <a:normAutofit/>
          </a:bodyPr>
          <a:lstStyle/>
          <a:p>
            <a:pPr>
              <a:buNone/>
            </a:pPr>
            <a:r>
              <a:rPr lang="en-US" dirty="0" smtClean="0">
                <a:solidFill>
                  <a:srgbClr val="002060"/>
                </a:solidFill>
              </a:rPr>
              <a:t>Wiring within SCB-100</a:t>
            </a: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pPr>
              <a:buNone/>
            </a:pPr>
            <a:endParaRPr lang="en-US" dirty="0" smtClean="0">
              <a:solidFill>
                <a:srgbClr val="002060"/>
              </a:solidFill>
            </a:endParaRPr>
          </a:p>
          <a:p>
            <a:endParaRPr lang="en-US" dirty="0">
              <a:solidFill>
                <a:srgbClr val="002060"/>
              </a:solidFill>
            </a:endParaRPr>
          </a:p>
        </p:txBody>
      </p:sp>
      <p:pic>
        <p:nvPicPr>
          <p:cNvPr id="6146" name="Picture 2"/>
          <p:cNvPicPr>
            <a:picLocks noChangeAspect="1" noChangeArrowheads="1"/>
          </p:cNvPicPr>
          <p:nvPr/>
        </p:nvPicPr>
        <p:blipFill>
          <a:blip r:embed="rId2" cstate="print"/>
          <a:srcRect l="32083" t="30370" r="38751" b="31852"/>
          <a:stretch>
            <a:fillRect/>
          </a:stretch>
        </p:blipFill>
        <p:spPr bwMode="auto">
          <a:xfrm>
            <a:off x="5105400" y="2362200"/>
            <a:ext cx="3429000" cy="2498271"/>
          </a:xfrm>
          <a:prstGeom prst="rect">
            <a:avLst/>
          </a:prstGeom>
          <a:noFill/>
          <a:ln w="9525">
            <a:noFill/>
            <a:miter lim="800000"/>
            <a:headEnd/>
            <a:tailEnd/>
          </a:ln>
        </p:spPr>
      </p:pic>
      <p:pic>
        <p:nvPicPr>
          <p:cNvPr id="6147" name="Picture 3"/>
          <p:cNvPicPr>
            <a:picLocks noChangeAspect="1" noChangeArrowheads="1"/>
          </p:cNvPicPr>
          <p:nvPr/>
        </p:nvPicPr>
        <p:blipFill>
          <a:blip r:embed="rId3" cstate="print"/>
          <a:srcRect l="50000" t="31111" r="38333" b="13333"/>
          <a:stretch>
            <a:fillRect/>
          </a:stretch>
        </p:blipFill>
        <p:spPr bwMode="auto">
          <a:xfrm>
            <a:off x="2514600" y="1600200"/>
            <a:ext cx="1877568" cy="50292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solidFill>
                  <a:srgbClr val="002060"/>
                </a:solidFill>
              </a:rPr>
              <a:t>Multichannel Systems Amplifier and Signal Conditioner</a:t>
            </a:r>
            <a:endParaRPr lang="en-US" dirty="0">
              <a:solidFill>
                <a:srgbClr val="002060"/>
              </a:solidFill>
            </a:endParaRPr>
          </a:p>
        </p:txBody>
      </p:sp>
      <p:pic>
        <p:nvPicPr>
          <p:cNvPr id="7" name="Content Placeholder 6" descr="mcsmea.jpg"/>
          <p:cNvPicPr>
            <a:picLocks noGrp="1" noChangeAspect="1"/>
          </p:cNvPicPr>
          <p:nvPr>
            <p:ph idx="1"/>
          </p:nvPr>
        </p:nvPicPr>
        <p:blipFill>
          <a:blip r:embed="rId2" cstate="print"/>
          <a:srcRect l="7117" t="9937" r="5733" b="12596"/>
          <a:stretch>
            <a:fillRect/>
          </a:stretch>
        </p:blipFill>
        <p:spPr>
          <a:xfrm>
            <a:off x="473670" y="1683415"/>
            <a:ext cx="2618378" cy="1745585"/>
          </a:xfrm>
        </p:spPr>
      </p:pic>
      <p:pic>
        <p:nvPicPr>
          <p:cNvPr id="9218" name="Picture 2"/>
          <p:cNvPicPr>
            <a:picLocks noChangeAspect="1" noChangeArrowheads="1"/>
          </p:cNvPicPr>
          <p:nvPr/>
        </p:nvPicPr>
        <p:blipFill>
          <a:blip r:embed="rId3" cstate="print"/>
          <a:srcRect l="6225" t="22133" r="68460" b="5565"/>
          <a:stretch>
            <a:fillRect/>
          </a:stretch>
        </p:blipFill>
        <p:spPr bwMode="auto">
          <a:xfrm>
            <a:off x="3281785" y="1759310"/>
            <a:ext cx="3031952" cy="4871005"/>
          </a:xfrm>
          <a:prstGeom prst="rect">
            <a:avLst/>
          </a:prstGeom>
          <a:noFill/>
          <a:ln w="9525">
            <a:noFill/>
            <a:miter lim="800000"/>
            <a:headEnd/>
            <a:tailEnd/>
          </a:ln>
        </p:spPr>
      </p:pic>
      <p:pic>
        <p:nvPicPr>
          <p:cNvPr id="9" name="Picture 2" descr="C:\Users\Shea Lab\Pictures\PS20W.bmp"/>
          <p:cNvPicPr>
            <a:picLocks noChangeAspect="1" noChangeArrowheads="1"/>
          </p:cNvPicPr>
          <p:nvPr/>
        </p:nvPicPr>
        <p:blipFill>
          <a:blip r:embed="rId4" cstate="print"/>
          <a:srcRect l="40882" r="15210"/>
          <a:stretch>
            <a:fillRect/>
          </a:stretch>
        </p:blipFill>
        <p:spPr bwMode="auto">
          <a:xfrm rot="5400000">
            <a:off x="1021044" y="4551316"/>
            <a:ext cx="1561576" cy="2656325"/>
          </a:xfrm>
          <a:prstGeom prst="rect">
            <a:avLst/>
          </a:prstGeom>
          <a:noFill/>
        </p:spPr>
      </p:pic>
      <p:sp>
        <p:nvSpPr>
          <p:cNvPr id="10" name="TextBox 9"/>
          <p:cNvSpPr txBox="1"/>
          <p:nvPr/>
        </p:nvSpPr>
        <p:spPr>
          <a:xfrm>
            <a:off x="473670" y="4112055"/>
            <a:ext cx="2808115" cy="923330"/>
          </a:xfrm>
          <a:prstGeom prst="rect">
            <a:avLst/>
          </a:prstGeom>
          <a:noFill/>
        </p:spPr>
        <p:txBody>
          <a:bodyPr wrap="square" rtlCol="0">
            <a:spAutoFit/>
          </a:bodyPr>
          <a:lstStyle/>
          <a:p>
            <a:r>
              <a:rPr lang="en-US" dirty="0" smtClean="0"/>
              <a:t>PS20W Power supply powers the MEA 1060-Inv amplifier</a:t>
            </a:r>
            <a:endParaRPr lang="en-US" dirty="0"/>
          </a:p>
        </p:txBody>
      </p:sp>
      <p:pic>
        <p:nvPicPr>
          <p:cNvPr id="9219" name="Picture 3"/>
          <p:cNvPicPr>
            <a:picLocks noChangeAspect="1" noChangeArrowheads="1"/>
          </p:cNvPicPr>
          <p:nvPr/>
        </p:nvPicPr>
        <p:blipFill>
          <a:blip r:embed="rId5" cstate="print"/>
          <a:srcRect l="37765" t="22133" r="43560" b="12205"/>
          <a:stretch>
            <a:fillRect/>
          </a:stretch>
        </p:blipFill>
        <p:spPr bwMode="auto">
          <a:xfrm>
            <a:off x="6509454" y="1835204"/>
            <a:ext cx="2464456" cy="4874145"/>
          </a:xfrm>
          <a:prstGeom prst="rect">
            <a:avLst/>
          </a:prstGeom>
          <a:noFill/>
          <a:ln w="9525">
            <a:noFill/>
            <a:miter lim="800000"/>
            <a:headEnd/>
            <a:tailEnd/>
          </a:ln>
        </p:spPr>
      </p:pic>
      <p:sp>
        <p:nvSpPr>
          <p:cNvPr id="12" name="TextBox 11"/>
          <p:cNvSpPr txBox="1"/>
          <p:nvPr/>
        </p:nvSpPr>
        <p:spPr>
          <a:xfrm>
            <a:off x="6848850" y="1455730"/>
            <a:ext cx="1821480" cy="369332"/>
          </a:xfrm>
          <a:prstGeom prst="rect">
            <a:avLst/>
          </a:prstGeom>
          <a:noFill/>
        </p:spPr>
        <p:txBody>
          <a:bodyPr wrap="square" rtlCol="0">
            <a:spAutoFit/>
          </a:bodyPr>
          <a:lstStyle/>
          <a:p>
            <a:r>
              <a:rPr lang="en-US" dirty="0" smtClean="0"/>
              <a:t>Wiring Diagram</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Raptor </a:t>
            </a:r>
            <a:r>
              <a:rPr lang="en-US" dirty="0" smtClean="0">
                <a:solidFill>
                  <a:srgbClr val="002060"/>
                </a:solidFill>
              </a:rPr>
              <a:t>Program </a:t>
            </a:r>
            <a:r>
              <a:rPr lang="en-US" dirty="0" smtClean="0">
                <a:solidFill>
                  <a:srgbClr val="002060"/>
                </a:solidFill>
              </a:rPr>
              <a:t>Set-up</a:t>
            </a:r>
            <a:endParaRPr lang="en-US" dirty="0">
              <a:solidFill>
                <a:srgbClr val="002060"/>
              </a:solidFill>
            </a:endParaRPr>
          </a:p>
        </p:txBody>
      </p:sp>
      <p:sp>
        <p:nvSpPr>
          <p:cNvPr id="4" name="Content Placeholder 2"/>
          <p:cNvSpPr>
            <a:spLocks noGrp="1"/>
          </p:cNvSpPr>
          <p:nvPr>
            <p:ph idx="1"/>
          </p:nvPr>
        </p:nvSpPr>
        <p:spPr/>
        <p:txBody>
          <a:bodyPr>
            <a:normAutofit fontScale="92500" lnSpcReduction="10000"/>
          </a:bodyPr>
          <a:lstStyle/>
          <a:p>
            <a:r>
              <a:rPr lang="en-US" dirty="0" smtClean="0">
                <a:solidFill>
                  <a:srgbClr val="002060"/>
                </a:solidFill>
              </a:rPr>
              <a:t>Raptor was created using </a:t>
            </a:r>
            <a:r>
              <a:rPr lang="en-US" dirty="0" err="1" smtClean="0">
                <a:solidFill>
                  <a:srgbClr val="002060"/>
                </a:solidFill>
              </a:rPr>
              <a:t>LabView</a:t>
            </a:r>
            <a:r>
              <a:rPr lang="en-US" dirty="0" smtClean="0">
                <a:solidFill>
                  <a:srgbClr val="002060"/>
                </a:solidFill>
              </a:rPr>
              <a:t> </a:t>
            </a:r>
            <a:r>
              <a:rPr lang="en-US" dirty="0" smtClean="0">
                <a:solidFill>
                  <a:srgbClr val="002060"/>
                </a:solidFill>
              </a:rPr>
              <a:t>2013 </a:t>
            </a:r>
            <a:r>
              <a:rPr lang="en-US" dirty="0" smtClean="0">
                <a:solidFill>
                  <a:srgbClr val="002060"/>
                </a:solidFill>
              </a:rPr>
              <a:t>SP1</a:t>
            </a:r>
          </a:p>
          <a:p>
            <a:r>
              <a:rPr lang="en-US" dirty="0" smtClean="0">
                <a:solidFill>
                  <a:srgbClr val="002060"/>
                </a:solidFill>
              </a:rPr>
              <a:t>Raptor </a:t>
            </a:r>
            <a:r>
              <a:rPr lang="en-US" dirty="0" smtClean="0">
                <a:solidFill>
                  <a:srgbClr val="002060"/>
                </a:solidFill>
              </a:rPr>
              <a:t>was </a:t>
            </a:r>
            <a:r>
              <a:rPr lang="en-US" dirty="0" smtClean="0">
                <a:solidFill>
                  <a:srgbClr val="002060"/>
                </a:solidFill>
              </a:rPr>
              <a:t>built from LV project </a:t>
            </a:r>
            <a:r>
              <a:rPr lang="en-US" dirty="0" smtClean="0">
                <a:solidFill>
                  <a:srgbClr val="002060"/>
                </a:solidFill>
              </a:rPr>
              <a:t>07032016.lvproj</a:t>
            </a:r>
            <a:r>
              <a:rPr lang="en-US" dirty="0" smtClean="0">
                <a:solidFill>
                  <a:srgbClr val="002060"/>
                </a:solidFill>
              </a:rPr>
              <a:t>, </a:t>
            </a:r>
            <a:r>
              <a:rPr lang="en-US" dirty="0" smtClean="0">
                <a:solidFill>
                  <a:srgbClr val="002060"/>
                </a:solidFill>
              </a:rPr>
              <a:t>testrecording07032016, </a:t>
            </a:r>
            <a:r>
              <a:rPr lang="en-US" dirty="0" err="1" smtClean="0">
                <a:solidFill>
                  <a:srgbClr val="002060"/>
                </a:solidFill>
              </a:rPr>
              <a:t>Hawklightningdish</a:t>
            </a:r>
            <a:r>
              <a:rPr lang="en-US" dirty="0" smtClean="0">
                <a:solidFill>
                  <a:srgbClr val="002060"/>
                </a:solidFill>
              </a:rPr>
              <a:t> </a:t>
            </a:r>
            <a:r>
              <a:rPr lang="en-US" dirty="0" smtClean="0">
                <a:solidFill>
                  <a:srgbClr val="002060"/>
                </a:solidFill>
              </a:rPr>
              <a:t>Icon 48x48. </a:t>
            </a:r>
          </a:p>
          <a:p>
            <a:r>
              <a:rPr lang="en-US" dirty="0" smtClean="0">
                <a:solidFill>
                  <a:srgbClr val="002060"/>
                </a:solidFill>
              </a:rPr>
              <a:t>To rebuild an executable, the following modifications are necessary: </a:t>
            </a:r>
          </a:p>
          <a:p>
            <a:pPr marL="914400" lvl="1" indent="-514350">
              <a:buFont typeface="+mj-lt"/>
              <a:buAutoNum type="arabicPeriod"/>
            </a:pPr>
            <a:r>
              <a:rPr lang="en-US" dirty="0" smtClean="0">
                <a:solidFill>
                  <a:srgbClr val="002060"/>
                </a:solidFill>
              </a:rPr>
              <a:t>under “source file settings”, click </a:t>
            </a:r>
            <a:r>
              <a:rPr lang="en-US" dirty="0" smtClean="0">
                <a:solidFill>
                  <a:srgbClr val="002060"/>
                </a:solidFill>
              </a:rPr>
              <a:t>testrecording07032016 </a:t>
            </a:r>
            <a:r>
              <a:rPr lang="en-US" dirty="0" smtClean="0">
                <a:solidFill>
                  <a:srgbClr val="002060"/>
                </a:solidFill>
              </a:rPr>
              <a:t>then click “customize VI properties,” then uncheck “run when opened,” </a:t>
            </a:r>
          </a:p>
          <a:p>
            <a:pPr marL="914400" lvl="1" indent="-514350">
              <a:buFont typeface="+mj-lt"/>
              <a:buAutoNum type="arabicPeriod"/>
            </a:pPr>
            <a:r>
              <a:rPr lang="en-US" dirty="0" smtClean="0">
                <a:solidFill>
                  <a:srgbClr val="002060"/>
                </a:solidFill>
              </a:rPr>
              <a:t>Under “advanced”, uncheck “copy error codes”</a:t>
            </a:r>
            <a:endParaRPr lang="en-US" dirty="0">
              <a:solidFill>
                <a:srgbClr val="00206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The Steps to Collecting Data</a:t>
            </a:r>
            <a:endParaRPr lang="en-US" dirty="0">
              <a:solidFill>
                <a:srgbClr val="002060"/>
              </a:solidFill>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smtClean="0">
                <a:solidFill>
                  <a:srgbClr val="002060"/>
                </a:solidFill>
              </a:rPr>
              <a:t>Sample Preparation</a:t>
            </a:r>
          </a:p>
          <a:p>
            <a:pPr marL="514350" indent="-514350">
              <a:buFont typeface="+mj-lt"/>
              <a:buAutoNum type="arabicPeriod"/>
            </a:pPr>
            <a:r>
              <a:rPr lang="en-US" dirty="0" smtClean="0">
                <a:solidFill>
                  <a:srgbClr val="002060"/>
                </a:solidFill>
              </a:rPr>
              <a:t>DAQ system set up</a:t>
            </a:r>
          </a:p>
          <a:p>
            <a:pPr marL="514350" indent="-514350">
              <a:buFont typeface="+mj-lt"/>
              <a:buAutoNum type="arabicPeriod"/>
            </a:pPr>
            <a:r>
              <a:rPr lang="en-US" dirty="0" smtClean="0">
                <a:solidFill>
                  <a:srgbClr val="002060"/>
                </a:solidFill>
              </a:rPr>
              <a:t>Recording Chamber </a:t>
            </a:r>
            <a:r>
              <a:rPr lang="en-US" dirty="0">
                <a:solidFill>
                  <a:srgbClr val="002060"/>
                </a:solidFill>
              </a:rPr>
              <a:t>s</a:t>
            </a:r>
            <a:r>
              <a:rPr lang="en-US" dirty="0" smtClean="0">
                <a:solidFill>
                  <a:srgbClr val="002060"/>
                </a:solidFill>
              </a:rPr>
              <a:t>et up</a:t>
            </a:r>
          </a:p>
          <a:p>
            <a:pPr marL="514350" indent="-514350">
              <a:buFont typeface="+mj-lt"/>
              <a:buAutoNum type="arabicPeriod"/>
            </a:pPr>
            <a:r>
              <a:rPr lang="en-US" dirty="0" smtClean="0">
                <a:solidFill>
                  <a:srgbClr val="002060"/>
                </a:solidFill>
              </a:rPr>
              <a:t>Microscope set up</a:t>
            </a:r>
          </a:p>
          <a:p>
            <a:pPr marL="514350" indent="-514350">
              <a:buFont typeface="+mj-lt"/>
              <a:buAutoNum type="arabicPeriod"/>
            </a:pPr>
            <a:r>
              <a:rPr lang="en-US" dirty="0" smtClean="0">
                <a:solidFill>
                  <a:srgbClr val="002060"/>
                </a:solidFill>
              </a:rPr>
              <a:t>Collecting Data </a:t>
            </a:r>
            <a:r>
              <a:rPr lang="en-US" sz="2400" dirty="0" smtClean="0">
                <a:solidFill>
                  <a:srgbClr val="002060"/>
                </a:solidFill>
              </a:rPr>
              <a:t>(see last slide for abbreviated steps)</a:t>
            </a:r>
          </a:p>
          <a:p>
            <a:pPr marL="514350" indent="-514350">
              <a:buFont typeface="+mj-lt"/>
              <a:buAutoNum type="arabicPeriod"/>
            </a:pPr>
            <a:r>
              <a:rPr lang="en-US" dirty="0" smtClean="0">
                <a:solidFill>
                  <a:srgbClr val="002060"/>
                </a:solidFill>
              </a:rPr>
              <a:t>Exporting Data</a:t>
            </a:r>
          </a:p>
          <a:p>
            <a:pPr marL="514350" indent="-514350">
              <a:buFont typeface="+mj-lt"/>
              <a:buAutoNum type="arabicPeriod"/>
            </a:pPr>
            <a:r>
              <a:rPr lang="en-US" dirty="0" smtClean="0">
                <a:solidFill>
                  <a:srgbClr val="002060"/>
                </a:solidFill>
              </a:rPr>
              <a:t>Shutting down </a:t>
            </a:r>
          </a:p>
          <a:p>
            <a:pPr marL="914400" lvl="1" indent="-514350">
              <a:buFont typeface="+mj-lt"/>
              <a:buAutoNum type="alphaLcPeriod"/>
            </a:pPr>
            <a:endParaRPr lang="en-US" dirty="0" smtClean="0">
              <a:solidFill>
                <a:srgbClr val="002060"/>
              </a:solidFill>
            </a:endParaRPr>
          </a:p>
          <a:p>
            <a:pPr marL="514350" indent="-514350">
              <a:buNone/>
            </a:pPr>
            <a:endParaRPr lang="en-US" dirty="0">
              <a:solidFill>
                <a:srgbClr val="00206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0" name="Picture 12"/>
          <p:cNvPicPr>
            <a:picLocks noChangeAspect="1" noChangeArrowheads="1"/>
          </p:cNvPicPr>
          <p:nvPr/>
        </p:nvPicPr>
        <p:blipFill>
          <a:blip r:embed="rId2" cstate="print"/>
          <a:srcRect/>
          <a:stretch>
            <a:fillRect/>
          </a:stretch>
        </p:blipFill>
        <p:spPr bwMode="auto">
          <a:xfrm>
            <a:off x="2978205" y="1379835"/>
            <a:ext cx="4186063" cy="5326375"/>
          </a:xfrm>
          <a:prstGeom prst="rect">
            <a:avLst/>
          </a:prstGeom>
          <a:noFill/>
          <a:ln w="9525">
            <a:noFill/>
            <a:miter lim="800000"/>
            <a:headEnd/>
            <a:tailEnd/>
          </a:ln>
          <a:effectLst/>
        </p:spPr>
      </p:pic>
      <p:sp>
        <p:nvSpPr>
          <p:cNvPr id="15" name="Title 14"/>
          <p:cNvSpPr>
            <a:spLocks noGrp="1"/>
          </p:cNvSpPr>
          <p:nvPr>
            <p:ph type="title"/>
          </p:nvPr>
        </p:nvSpPr>
        <p:spPr/>
        <p:txBody>
          <a:bodyPr/>
          <a:lstStyle/>
          <a:p>
            <a:r>
              <a:rPr lang="en-US" dirty="0" smtClean="0">
                <a:solidFill>
                  <a:srgbClr val="002060"/>
                </a:solidFill>
              </a:rPr>
              <a:t>Block Diagram of Raptor 3.6.5</a:t>
            </a:r>
            <a:endParaRPr lang="en-US" dirty="0">
              <a:solidFill>
                <a:srgbClr val="002060"/>
              </a:solidFill>
            </a:endParaRPr>
          </a:p>
        </p:txBody>
      </p:sp>
      <p:sp>
        <p:nvSpPr>
          <p:cNvPr id="16" name="TextBox 15"/>
          <p:cNvSpPr txBox="1"/>
          <p:nvPr/>
        </p:nvSpPr>
        <p:spPr>
          <a:xfrm>
            <a:off x="777249" y="1531625"/>
            <a:ext cx="2049165" cy="369332"/>
          </a:xfrm>
          <a:prstGeom prst="rect">
            <a:avLst/>
          </a:prstGeom>
          <a:noFill/>
        </p:spPr>
        <p:txBody>
          <a:bodyPr wrap="square" rtlCol="0">
            <a:spAutoFit/>
          </a:bodyPr>
          <a:lstStyle/>
          <a:p>
            <a:r>
              <a:rPr lang="en-US" dirty="0" smtClean="0">
                <a:solidFill>
                  <a:srgbClr val="002060"/>
                </a:solidFill>
              </a:rPr>
              <a:t>Acquisition Time</a:t>
            </a:r>
            <a:endParaRPr lang="en-US" dirty="0">
              <a:solidFill>
                <a:srgbClr val="002060"/>
              </a:solidFill>
            </a:endParaRPr>
          </a:p>
        </p:txBody>
      </p:sp>
      <p:sp>
        <p:nvSpPr>
          <p:cNvPr id="17" name="TextBox 16"/>
          <p:cNvSpPr txBox="1"/>
          <p:nvPr/>
        </p:nvSpPr>
        <p:spPr>
          <a:xfrm>
            <a:off x="777250" y="2062890"/>
            <a:ext cx="2049165" cy="379475"/>
          </a:xfrm>
          <a:prstGeom prst="rect">
            <a:avLst/>
          </a:prstGeom>
          <a:noFill/>
        </p:spPr>
        <p:txBody>
          <a:bodyPr wrap="square" rtlCol="0">
            <a:spAutoFit/>
          </a:bodyPr>
          <a:lstStyle/>
          <a:p>
            <a:r>
              <a:rPr lang="en-US" dirty="0" smtClean="0">
                <a:solidFill>
                  <a:srgbClr val="002060"/>
                </a:solidFill>
              </a:rPr>
              <a:t>DAQ Assistant</a:t>
            </a:r>
            <a:endParaRPr lang="en-US" dirty="0">
              <a:solidFill>
                <a:srgbClr val="002060"/>
              </a:solidFill>
            </a:endParaRPr>
          </a:p>
        </p:txBody>
      </p:sp>
      <p:sp>
        <p:nvSpPr>
          <p:cNvPr id="19" name="TextBox 18"/>
          <p:cNvSpPr txBox="1"/>
          <p:nvPr/>
        </p:nvSpPr>
        <p:spPr>
          <a:xfrm>
            <a:off x="929040" y="2594155"/>
            <a:ext cx="1366110" cy="646331"/>
          </a:xfrm>
          <a:prstGeom prst="rect">
            <a:avLst/>
          </a:prstGeom>
          <a:noFill/>
        </p:spPr>
        <p:txBody>
          <a:bodyPr wrap="square" rtlCol="0">
            <a:spAutoFit/>
          </a:bodyPr>
          <a:lstStyle/>
          <a:p>
            <a:r>
              <a:rPr lang="en-US" dirty="0" smtClean="0">
                <a:solidFill>
                  <a:srgbClr val="002060"/>
                </a:solidFill>
              </a:rPr>
              <a:t>Background subtraction</a:t>
            </a:r>
            <a:endParaRPr lang="en-US" dirty="0">
              <a:solidFill>
                <a:srgbClr val="002060"/>
              </a:solidFill>
            </a:endParaRPr>
          </a:p>
        </p:txBody>
      </p:sp>
      <p:sp>
        <p:nvSpPr>
          <p:cNvPr id="20" name="TextBox 19"/>
          <p:cNvSpPr txBox="1"/>
          <p:nvPr/>
        </p:nvSpPr>
        <p:spPr>
          <a:xfrm>
            <a:off x="853145" y="3732580"/>
            <a:ext cx="1593795" cy="646331"/>
          </a:xfrm>
          <a:prstGeom prst="rect">
            <a:avLst/>
          </a:prstGeom>
          <a:noFill/>
        </p:spPr>
        <p:txBody>
          <a:bodyPr wrap="square" rtlCol="0">
            <a:spAutoFit/>
          </a:bodyPr>
          <a:lstStyle/>
          <a:p>
            <a:r>
              <a:rPr lang="en-US" dirty="0" err="1" smtClean="0">
                <a:solidFill>
                  <a:srgbClr val="002060"/>
                </a:solidFill>
              </a:rPr>
              <a:t>Bandpass</a:t>
            </a:r>
            <a:r>
              <a:rPr lang="en-US" dirty="0" smtClean="0">
                <a:solidFill>
                  <a:srgbClr val="002060"/>
                </a:solidFill>
              </a:rPr>
              <a:t> filter 0.5 – 200Hz</a:t>
            </a:r>
            <a:endParaRPr lang="en-US" dirty="0">
              <a:solidFill>
                <a:srgbClr val="002060"/>
              </a:solidFill>
            </a:endParaRPr>
          </a:p>
        </p:txBody>
      </p:sp>
      <p:sp>
        <p:nvSpPr>
          <p:cNvPr id="21" name="TextBox 20"/>
          <p:cNvSpPr txBox="1"/>
          <p:nvPr/>
        </p:nvSpPr>
        <p:spPr>
          <a:xfrm>
            <a:off x="777250" y="4795110"/>
            <a:ext cx="1593795" cy="1200329"/>
          </a:xfrm>
          <a:prstGeom prst="rect">
            <a:avLst/>
          </a:prstGeom>
          <a:noFill/>
        </p:spPr>
        <p:txBody>
          <a:bodyPr wrap="square" rtlCol="0">
            <a:spAutoFit/>
          </a:bodyPr>
          <a:lstStyle/>
          <a:p>
            <a:r>
              <a:rPr lang="en-US" dirty="0" smtClean="0">
                <a:solidFill>
                  <a:srgbClr val="002060"/>
                </a:solidFill>
              </a:rPr>
              <a:t>Camera Control (IMAQ/Vision Express)</a:t>
            </a:r>
            <a:endParaRPr lang="en-US" dirty="0">
              <a:solidFill>
                <a:srgbClr val="002060"/>
              </a:solidFill>
            </a:endParaRPr>
          </a:p>
        </p:txBody>
      </p:sp>
      <p:sp>
        <p:nvSpPr>
          <p:cNvPr id="22" name="TextBox 21"/>
          <p:cNvSpPr txBox="1"/>
          <p:nvPr/>
        </p:nvSpPr>
        <p:spPr>
          <a:xfrm>
            <a:off x="7531905" y="3732580"/>
            <a:ext cx="1214320" cy="646331"/>
          </a:xfrm>
          <a:prstGeom prst="rect">
            <a:avLst/>
          </a:prstGeom>
          <a:noFill/>
        </p:spPr>
        <p:txBody>
          <a:bodyPr wrap="square" rtlCol="0">
            <a:spAutoFit/>
          </a:bodyPr>
          <a:lstStyle/>
          <a:p>
            <a:r>
              <a:rPr lang="en-US" dirty="0" smtClean="0">
                <a:solidFill>
                  <a:srgbClr val="002060"/>
                </a:solidFill>
              </a:rPr>
              <a:t>Front Page  Graphs</a:t>
            </a:r>
            <a:endParaRPr lang="en-US" dirty="0">
              <a:solidFill>
                <a:srgbClr val="002060"/>
              </a:solidFill>
            </a:endParaRPr>
          </a:p>
        </p:txBody>
      </p:sp>
      <p:sp>
        <p:nvSpPr>
          <p:cNvPr id="23" name="TextBox 22"/>
          <p:cNvSpPr txBox="1"/>
          <p:nvPr/>
        </p:nvSpPr>
        <p:spPr>
          <a:xfrm>
            <a:off x="7304220" y="1303940"/>
            <a:ext cx="1669690" cy="2308324"/>
          </a:xfrm>
          <a:prstGeom prst="rect">
            <a:avLst/>
          </a:prstGeom>
          <a:noFill/>
        </p:spPr>
        <p:txBody>
          <a:bodyPr wrap="square" rtlCol="0">
            <a:spAutoFit/>
          </a:bodyPr>
          <a:lstStyle/>
          <a:p>
            <a:r>
              <a:rPr lang="en-US" dirty="0" smtClean="0">
                <a:solidFill>
                  <a:srgbClr val="002060"/>
                </a:solidFill>
              </a:rPr>
              <a:t>Data Written to .</a:t>
            </a:r>
            <a:r>
              <a:rPr lang="en-US" dirty="0" err="1" smtClean="0">
                <a:solidFill>
                  <a:srgbClr val="002060"/>
                </a:solidFill>
              </a:rPr>
              <a:t>lvm</a:t>
            </a:r>
            <a:r>
              <a:rPr lang="en-US" dirty="0" smtClean="0">
                <a:solidFill>
                  <a:srgbClr val="002060"/>
                </a:solidFill>
              </a:rPr>
              <a:t> file (tab-delimited text file) – there are now 2 of these – the second writes to TDMS files</a:t>
            </a:r>
            <a:endParaRPr lang="en-US" dirty="0">
              <a:solidFill>
                <a:srgbClr val="002060"/>
              </a:solidFill>
            </a:endParaRPr>
          </a:p>
        </p:txBody>
      </p:sp>
      <p:sp>
        <p:nvSpPr>
          <p:cNvPr id="24" name="TextBox 23"/>
          <p:cNvSpPr txBox="1"/>
          <p:nvPr/>
        </p:nvSpPr>
        <p:spPr>
          <a:xfrm>
            <a:off x="701355" y="6085325"/>
            <a:ext cx="1821480" cy="646331"/>
          </a:xfrm>
          <a:prstGeom prst="rect">
            <a:avLst/>
          </a:prstGeom>
          <a:noFill/>
        </p:spPr>
        <p:txBody>
          <a:bodyPr wrap="square" rtlCol="0">
            <a:spAutoFit/>
          </a:bodyPr>
          <a:lstStyle/>
          <a:p>
            <a:r>
              <a:rPr lang="en-US" dirty="0" smtClean="0">
                <a:solidFill>
                  <a:srgbClr val="002060"/>
                </a:solidFill>
              </a:rPr>
              <a:t>Tab Controls (for front page)</a:t>
            </a:r>
            <a:endParaRPr lang="en-US" dirty="0">
              <a:solidFill>
                <a:srgbClr val="002060"/>
              </a:solidFill>
            </a:endParaRPr>
          </a:p>
        </p:txBody>
      </p:sp>
      <p:cxnSp>
        <p:nvCxnSpPr>
          <p:cNvPr id="26" name="Straight Arrow Connector 25"/>
          <p:cNvCxnSpPr/>
          <p:nvPr/>
        </p:nvCxnSpPr>
        <p:spPr>
          <a:xfrm flipV="1">
            <a:off x="2446940" y="1607520"/>
            <a:ext cx="455370" cy="7589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219255" y="2821840"/>
            <a:ext cx="3111695" cy="758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295150" y="4187951"/>
            <a:ext cx="2656325" cy="7589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143360" y="5705850"/>
            <a:ext cx="910740" cy="22768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143360" y="6313010"/>
            <a:ext cx="910740" cy="2276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295150" y="1759310"/>
            <a:ext cx="986635" cy="45537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10800000">
            <a:off x="7000641" y="1911100"/>
            <a:ext cx="379475" cy="3035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0800000">
            <a:off x="6545270" y="3960265"/>
            <a:ext cx="910740" cy="158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380115" y="5781745"/>
            <a:ext cx="2504535" cy="369332"/>
          </a:xfrm>
          <a:prstGeom prst="rect">
            <a:avLst/>
          </a:prstGeom>
          <a:noFill/>
        </p:spPr>
        <p:txBody>
          <a:bodyPr wrap="square" rtlCol="0">
            <a:spAutoFit/>
          </a:bodyPr>
          <a:lstStyle/>
          <a:p>
            <a:endParaRPr lang="en-US" dirty="0">
              <a:solidFill>
                <a:srgbClr val="002060"/>
              </a:solidFill>
            </a:endParaRPr>
          </a:p>
        </p:txBody>
      </p:sp>
      <p:sp>
        <p:nvSpPr>
          <p:cNvPr id="31" name="TextBox 30"/>
          <p:cNvSpPr txBox="1"/>
          <p:nvPr/>
        </p:nvSpPr>
        <p:spPr>
          <a:xfrm>
            <a:off x="7531905" y="5326375"/>
            <a:ext cx="1138425" cy="1200329"/>
          </a:xfrm>
          <a:prstGeom prst="rect">
            <a:avLst/>
          </a:prstGeom>
          <a:noFill/>
        </p:spPr>
        <p:txBody>
          <a:bodyPr wrap="square" rtlCol="0">
            <a:spAutoFit/>
          </a:bodyPr>
          <a:lstStyle/>
          <a:p>
            <a:r>
              <a:rPr lang="en-US" dirty="0" smtClean="0">
                <a:solidFill>
                  <a:srgbClr val="002060"/>
                </a:solidFill>
              </a:rPr>
              <a:t>Stimulus program on next 2 slides</a:t>
            </a:r>
            <a:endParaRPr lang="en-US" dirty="0">
              <a:solidFill>
                <a:srgbClr val="00206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Stimulus Program Biological</a:t>
            </a:r>
            <a:endParaRPr lang="en-US" dirty="0">
              <a:solidFill>
                <a:schemeClr val="bg2"/>
              </a:solidFill>
            </a:endParaRPr>
          </a:p>
        </p:txBody>
      </p:sp>
      <p:pic>
        <p:nvPicPr>
          <p:cNvPr id="3" name="Picture 2"/>
          <p:cNvPicPr>
            <a:picLocks noChangeAspect="1" noChangeArrowheads="1"/>
          </p:cNvPicPr>
          <p:nvPr/>
        </p:nvPicPr>
        <p:blipFill>
          <a:blip r:embed="rId2" cstate="print"/>
          <a:srcRect l="10375" t="28773" r="4550" b="25485"/>
          <a:stretch>
            <a:fillRect/>
          </a:stretch>
        </p:blipFill>
        <p:spPr bwMode="auto">
          <a:xfrm>
            <a:off x="170089" y="1911100"/>
            <a:ext cx="8783009" cy="265632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chemeClr val="bg2"/>
                </a:solidFill>
              </a:rPr>
              <a:t>Stimulus Program Sine/Square/Triangle/</a:t>
            </a:r>
            <a:r>
              <a:rPr lang="en-US" dirty="0" err="1" smtClean="0">
                <a:solidFill>
                  <a:schemeClr val="bg2"/>
                </a:solidFill>
              </a:rPr>
              <a:t>Sawtooth</a:t>
            </a:r>
            <a:endParaRPr lang="en-US" dirty="0">
              <a:solidFill>
                <a:schemeClr val="bg2"/>
              </a:solidFill>
            </a:endParaRPr>
          </a:p>
        </p:txBody>
      </p:sp>
      <p:pic>
        <p:nvPicPr>
          <p:cNvPr id="3" name="Picture 2"/>
          <p:cNvPicPr>
            <a:picLocks noChangeAspect="1" noChangeArrowheads="1"/>
          </p:cNvPicPr>
          <p:nvPr/>
        </p:nvPicPr>
        <p:blipFill>
          <a:blip r:embed="rId2" cstate="print"/>
          <a:srcRect l="9960" t="29209" r="4135" b="25049"/>
          <a:stretch>
            <a:fillRect/>
          </a:stretch>
        </p:blipFill>
        <p:spPr bwMode="auto">
          <a:xfrm>
            <a:off x="245985" y="1986995"/>
            <a:ext cx="8746225" cy="2619642"/>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DAQ Assistant Set-up</a:t>
            </a:r>
            <a:endParaRPr lang="en-US" dirty="0">
              <a:solidFill>
                <a:srgbClr val="002060"/>
              </a:solidFill>
            </a:endParaRPr>
          </a:p>
        </p:txBody>
      </p:sp>
      <p:pic>
        <p:nvPicPr>
          <p:cNvPr id="1026" name="Picture 2"/>
          <p:cNvPicPr>
            <a:picLocks noGrp="1" noChangeAspect="1" noChangeArrowheads="1"/>
          </p:cNvPicPr>
          <p:nvPr>
            <p:ph idx="1"/>
          </p:nvPr>
        </p:nvPicPr>
        <p:blipFill>
          <a:blip r:embed="rId2" cstate="print"/>
          <a:srcRect l="35089" t="47141" r="34459" b="8276"/>
          <a:stretch>
            <a:fillRect/>
          </a:stretch>
        </p:blipFill>
        <p:spPr bwMode="auto">
          <a:xfrm>
            <a:off x="1676400" y="1981200"/>
            <a:ext cx="5638800" cy="4643718"/>
          </a:xfrm>
          <a:prstGeom prst="rect">
            <a:avLst/>
          </a:prstGeom>
          <a:noFill/>
          <a:ln w="9525">
            <a:noFill/>
            <a:miter lim="800000"/>
            <a:headEnd/>
            <a:tailEnd/>
          </a:ln>
        </p:spPr>
      </p:pic>
      <p:sp>
        <p:nvSpPr>
          <p:cNvPr id="4" name="TextBox 3"/>
          <p:cNvSpPr txBox="1"/>
          <p:nvPr/>
        </p:nvSpPr>
        <p:spPr>
          <a:xfrm>
            <a:off x="1752600" y="1447800"/>
            <a:ext cx="5562600" cy="369332"/>
          </a:xfrm>
          <a:prstGeom prst="rect">
            <a:avLst/>
          </a:prstGeom>
          <a:noFill/>
        </p:spPr>
        <p:txBody>
          <a:bodyPr wrap="square" rtlCol="0">
            <a:spAutoFit/>
          </a:bodyPr>
          <a:lstStyle/>
          <a:p>
            <a:r>
              <a:rPr lang="en-US" dirty="0" smtClean="0"/>
              <a:t>Software triggering, internal clock</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Camera Set-up (IMAQ/Vision Express)</a:t>
            </a:r>
            <a:endParaRPr lang="en-US" dirty="0">
              <a:solidFill>
                <a:srgbClr val="002060"/>
              </a:solidFill>
            </a:endParaRPr>
          </a:p>
        </p:txBody>
      </p:sp>
      <p:pic>
        <p:nvPicPr>
          <p:cNvPr id="8194" name="Picture 2"/>
          <p:cNvPicPr>
            <a:picLocks noGrp="1" noChangeAspect="1" noChangeArrowheads="1"/>
          </p:cNvPicPr>
          <p:nvPr>
            <p:ph sz="half" idx="1"/>
          </p:nvPr>
        </p:nvPicPr>
        <p:blipFill>
          <a:blip r:embed="rId2" cstate="print"/>
          <a:srcRect l="28189" t="23386" r="53019" b="56569"/>
          <a:stretch>
            <a:fillRect/>
          </a:stretch>
        </p:blipFill>
        <p:spPr bwMode="auto">
          <a:xfrm>
            <a:off x="4496105" y="1303940"/>
            <a:ext cx="2529833" cy="1517900"/>
          </a:xfrm>
          <a:prstGeom prst="rect">
            <a:avLst/>
          </a:prstGeom>
          <a:noFill/>
          <a:ln w="9525">
            <a:noFill/>
            <a:miter lim="800000"/>
            <a:headEnd/>
            <a:tailEnd/>
          </a:ln>
        </p:spPr>
      </p:pic>
      <p:sp>
        <p:nvSpPr>
          <p:cNvPr id="9" name="Content Placeholder 8"/>
          <p:cNvSpPr>
            <a:spLocks noGrp="1"/>
          </p:cNvSpPr>
          <p:nvPr>
            <p:ph sz="half" idx="2"/>
          </p:nvPr>
        </p:nvSpPr>
        <p:spPr>
          <a:xfrm>
            <a:off x="321880" y="1379835"/>
            <a:ext cx="4038600" cy="4525963"/>
          </a:xfrm>
        </p:spPr>
        <p:txBody>
          <a:bodyPr>
            <a:normAutofit lnSpcReduction="10000"/>
          </a:bodyPr>
          <a:lstStyle/>
          <a:p>
            <a:r>
              <a:rPr lang="en-US" dirty="0" smtClean="0">
                <a:solidFill>
                  <a:srgbClr val="002060"/>
                </a:solidFill>
              </a:rPr>
              <a:t>Cam2: TCAM3 has Direct Show Driver</a:t>
            </a:r>
          </a:p>
          <a:p>
            <a:r>
              <a:rPr lang="en-US" dirty="0" smtClean="0">
                <a:solidFill>
                  <a:srgbClr val="002060"/>
                </a:solidFill>
              </a:rPr>
              <a:t>Raptor </a:t>
            </a:r>
            <a:r>
              <a:rPr lang="en-US" dirty="0" smtClean="0">
                <a:solidFill>
                  <a:srgbClr val="002060"/>
                </a:solidFill>
              </a:rPr>
              <a:t>will </a:t>
            </a:r>
            <a:r>
              <a:rPr lang="en-US" dirty="0" smtClean="0">
                <a:solidFill>
                  <a:srgbClr val="002060"/>
                </a:solidFill>
              </a:rPr>
              <a:t>collect a single snapshot at start of data collection. Continuous collection can be added later, if needed.</a:t>
            </a:r>
          </a:p>
          <a:p>
            <a:r>
              <a:rPr lang="en-US" dirty="0" smtClean="0">
                <a:solidFill>
                  <a:srgbClr val="002060"/>
                </a:solidFill>
              </a:rPr>
              <a:t>Additional settings within </a:t>
            </a:r>
            <a:r>
              <a:rPr lang="en-US" dirty="0" smtClean="0">
                <a:solidFill>
                  <a:srgbClr val="002060"/>
                </a:solidFill>
              </a:rPr>
              <a:t>Raptor</a:t>
            </a:r>
            <a:endParaRPr lang="en-US" dirty="0">
              <a:solidFill>
                <a:srgbClr val="00206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2060"/>
                </a:solidFill>
              </a:rPr>
              <a:t>Estimated DAQ Hardware Cost </a:t>
            </a:r>
            <a:br>
              <a:rPr lang="en-US" dirty="0" smtClean="0">
                <a:solidFill>
                  <a:srgbClr val="002060"/>
                </a:solidFill>
              </a:rPr>
            </a:br>
            <a:r>
              <a:rPr lang="en-US" sz="2000" dirty="0" smtClean="0">
                <a:solidFill>
                  <a:srgbClr val="002060"/>
                </a:solidFill>
              </a:rPr>
              <a:t>(savings of $2798.03)</a:t>
            </a:r>
            <a:endParaRPr lang="en-US" sz="2000" dirty="0">
              <a:solidFill>
                <a:srgbClr val="002060"/>
              </a:solidFill>
            </a:endParaRPr>
          </a:p>
        </p:txBody>
      </p:sp>
      <p:pic>
        <p:nvPicPr>
          <p:cNvPr id="5122" name="Picture 2"/>
          <p:cNvPicPr>
            <a:picLocks noGrp="1" noChangeAspect="1" noChangeArrowheads="1"/>
          </p:cNvPicPr>
          <p:nvPr>
            <p:ph idx="1"/>
          </p:nvPr>
        </p:nvPicPr>
        <p:blipFill>
          <a:blip r:embed="rId2" cstate="print"/>
          <a:srcRect l="12119" t="21887" r="49053" b="5717"/>
          <a:stretch>
            <a:fillRect/>
          </a:stretch>
        </p:blipFill>
        <p:spPr bwMode="auto">
          <a:xfrm>
            <a:off x="170090" y="1911100"/>
            <a:ext cx="3657600" cy="3836019"/>
          </a:xfrm>
          <a:prstGeom prst="rect">
            <a:avLst/>
          </a:prstGeom>
          <a:noFill/>
          <a:ln w="9525">
            <a:noFill/>
            <a:miter lim="800000"/>
            <a:headEnd/>
            <a:tailEnd/>
          </a:ln>
        </p:spPr>
      </p:pic>
      <p:pic>
        <p:nvPicPr>
          <p:cNvPr id="5" name="Picture 2"/>
          <p:cNvPicPr>
            <a:picLocks noChangeAspect="1" noChangeArrowheads="1"/>
          </p:cNvPicPr>
          <p:nvPr/>
        </p:nvPicPr>
        <p:blipFill>
          <a:blip r:embed="rId3" cstate="print"/>
          <a:srcRect l="10100" t="21720" r="45451" b="62120"/>
          <a:stretch>
            <a:fillRect/>
          </a:stretch>
        </p:blipFill>
        <p:spPr bwMode="auto">
          <a:xfrm>
            <a:off x="4040735" y="1835205"/>
            <a:ext cx="4841201" cy="99005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l="31127" t="20284" r="17938" b="64624"/>
          <a:stretch>
            <a:fillRect/>
          </a:stretch>
        </p:blipFill>
        <p:spPr bwMode="auto">
          <a:xfrm>
            <a:off x="4192525" y="3580790"/>
            <a:ext cx="4553697" cy="758950"/>
          </a:xfrm>
          <a:prstGeom prst="rect">
            <a:avLst/>
          </a:prstGeom>
          <a:noFill/>
          <a:ln w="9525">
            <a:noFill/>
            <a:miter lim="800000"/>
            <a:headEnd/>
            <a:tailEnd/>
          </a:ln>
        </p:spPr>
      </p:pic>
      <p:pic>
        <p:nvPicPr>
          <p:cNvPr id="7" name="Picture 3"/>
          <p:cNvPicPr>
            <a:picLocks noChangeAspect="1" noChangeArrowheads="1"/>
          </p:cNvPicPr>
          <p:nvPr/>
        </p:nvPicPr>
        <p:blipFill>
          <a:blip r:embed="rId5" cstate="print"/>
          <a:srcRect l="30841" t="26741" r="17757" b="60780"/>
          <a:stretch>
            <a:fillRect/>
          </a:stretch>
        </p:blipFill>
        <p:spPr bwMode="auto">
          <a:xfrm>
            <a:off x="4192525" y="2897735"/>
            <a:ext cx="4553700" cy="621851"/>
          </a:xfrm>
          <a:prstGeom prst="rect">
            <a:avLst/>
          </a:prstGeom>
          <a:noFill/>
          <a:ln w="9525">
            <a:noFill/>
            <a:miter lim="800000"/>
            <a:headEnd/>
            <a:tailEnd/>
          </a:ln>
        </p:spPr>
      </p:pic>
      <p:pic>
        <p:nvPicPr>
          <p:cNvPr id="8" name="Picture 3"/>
          <p:cNvPicPr>
            <a:picLocks noChangeAspect="1" noChangeArrowheads="1"/>
          </p:cNvPicPr>
          <p:nvPr/>
        </p:nvPicPr>
        <p:blipFill>
          <a:blip r:embed="rId5" cstate="print"/>
          <a:srcRect l="30710" t="48133" r="18399" b="39388"/>
          <a:stretch>
            <a:fillRect/>
          </a:stretch>
        </p:blipFill>
        <p:spPr bwMode="auto">
          <a:xfrm>
            <a:off x="4192525" y="4415635"/>
            <a:ext cx="4553700" cy="628096"/>
          </a:xfrm>
          <a:prstGeom prst="rect">
            <a:avLst/>
          </a:prstGeom>
          <a:noFill/>
          <a:ln w="9525">
            <a:noFill/>
            <a:miter lim="800000"/>
            <a:headEnd/>
            <a:tailEnd/>
          </a:ln>
        </p:spPr>
      </p:pic>
      <p:pic>
        <p:nvPicPr>
          <p:cNvPr id="9" name="Picture 4"/>
          <p:cNvPicPr>
            <a:picLocks noChangeAspect="1" noChangeArrowheads="1"/>
          </p:cNvPicPr>
          <p:nvPr/>
        </p:nvPicPr>
        <p:blipFill>
          <a:blip r:embed="rId6" cstate="print"/>
          <a:srcRect l="30977" t="50877" r="17707" b="36842"/>
          <a:stretch>
            <a:fillRect/>
          </a:stretch>
        </p:blipFill>
        <p:spPr bwMode="auto">
          <a:xfrm>
            <a:off x="4192525" y="5098690"/>
            <a:ext cx="4553700" cy="612998"/>
          </a:xfrm>
          <a:prstGeom prst="rect">
            <a:avLst/>
          </a:prstGeom>
          <a:noFill/>
          <a:ln w="9525">
            <a:noFill/>
            <a:miter lim="800000"/>
            <a:headEnd/>
            <a:tailEnd/>
          </a:ln>
        </p:spPr>
      </p:pic>
      <p:sp>
        <p:nvSpPr>
          <p:cNvPr id="10" name="TextBox 9"/>
          <p:cNvSpPr txBox="1"/>
          <p:nvPr/>
        </p:nvSpPr>
        <p:spPr>
          <a:xfrm>
            <a:off x="4875580" y="5781745"/>
            <a:ext cx="2959905" cy="954107"/>
          </a:xfrm>
          <a:prstGeom prst="rect">
            <a:avLst/>
          </a:prstGeom>
          <a:noFill/>
        </p:spPr>
        <p:txBody>
          <a:bodyPr wrap="square" rtlCol="0">
            <a:spAutoFit/>
          </a:bodyPr>
          <a:lstStyle/>
          <a:p>
            <a:r>
              <a:rPr lang="en-US" sz="2800" dirty="0" smtClean="0">
                <a:solidFill>
                  <a:srgbClr val="002060"/>
                </a:solidFill>
              </a:rPr>
              <a:t>Total: $538.97</a:t>
            </a:r>
          </a:p>
          <a:p>
            <a:r>
              <a:rPr lang="en-US" sz="2800" dirty="0" smtClean="0">
                <a:solidFill>
                  <a:srgbClr val="002060"/>
                </a:solidFill>
              </a:rPr>
              <a:t>(includes camera)</a:t>
            </a:r>
            <a:endParaRPr lang="en-US" sz="2800" dirty="0">
              <a:solidFill>
                <a:srgbClr val="002060"/>
              </a:solidFill>
            </a:endParaRPr>
          </a:p>
        </p:txBody>
      </p:sp>
      <p:sp>
        <p:nvSpPr>
          <p:cNvPr id="11" name="TextBox 10"/>
          <p:cNvSpPr txBox="1"/>
          <p:nvPr/>
        </p:nvSpPr>
        <p:spPr>
          <a:xfrm>
            <a:off x="549565" y="5903893"/>
            <a:ext cx="2959905" cy="954107"/>
          </a:xfrm>
          <a:prstGeom prst="rect">
            <a:avLst/>
          </a:prstGeom>
          <a:noFill/>
        </p:spPr>
        <p:txBody>
          <a:bodyPr wrap="square" rtlCol="0">
            <a:spAutoFit/>
          </a:bodyPr>
          <a:lstStyle/>
          <a:p>
            <a:r>
              <a:rPr lang="en-US" sz="2800" dirty="0" smtClean="0">
                <a:solidFill>
                  <a:srgbClr val="002060"/>
                </a:solidFill>
              </a:rPr>
              <a:t>Total: $3337.00 (without camera)</a:t>
            </a:r>
            <a:endParaRPr lang="en-US" sz="2800" dirty="0">
              <a:solidFill>
                <a:srgbClr val="002060"/>
              </a:solidFill>
            </a:endParaRPr>
          </a:p>
        </p:txBody>
      </p:sp>
      <p:sp>
        <p:nvSpPr>
          <p:cNvPr id="12" name="TextBox 11"/>
          <p:cNvSpPr txBox="1"/>
          <p:nvPr/>
        </p:nvSpPr>
        <p:spPr>
          <a:xfrm>
            <a:off x="1308515" y="1228045"/>
            <a:ext cx="1897375" cy="646331"/>
          </a:xfrm>
          <a:prstGeom prst="rect">
            <a:avLst/>
          </a:prstGeom>
          <a:noFill/>
        </p:spPr>
        <p:txBody>
          <a:bodyPr wrap="square" rtlCol="0">
            <a:spAutoFit/>
          </a:bodyPr>
          <a:lstStyle/>
          <a:p>
            <a:r>
              <a:rPr lang="en-US" sz="3600" dirty="0" smtClean="0">
                <a:solidFill>
                  <a:srgbClr val="002060"/>
                </a:solidFill>
              </a:rPr>
              <a:t>New</a:t>
            </a:r>
            <a:endParaRPr lang="en-US" sz="3600" dirty="0">
              <a:solidFill>
                <a:srgbClr val="002060"/>
              </a:solidFill>
            </a:endParaRPr>
          </a:p>
        </p:txBody>
      </p:sp>
      <p:sp>
        <p:nvSpPr>
          <p:cNvPr id="13" name="TextBox 12"/>
          <p:cNvSpPr txBox="1"/>
          <p:nvPr/>
        </p:nvSpPr>
        <p:spPr>
          <a:xfrm>
            <a:off x="5482740" y="1228045"/>
            <a:ext cx="1897375" cy="646331"/>
          </a:xfrm>
          <a:prstGeom prst="rect">
            <a:avLst/>
          </a:prstGeom>
          <a:noFill/>
        </p:spPr>
        <p:txBody>
          <a:bodyPr wrap="square" rtlCol="0">
            <a:spAutoFit/>
          </a:bodyPr>
          <a:lstStyle/>
          <a:p>
            <a:r>
              <a:rPr lang="en-US" sz="3600" dirty="0" smtClean="0">
                <a:solidFill>
                  <a:srgbClr val="002060"/>
                </a:solidFill>
              </a:rPr>
              <a:t>Used</a:t>
            </a:r>
            <a:endParaRPr lang="en-US" sz="3600" dirty="0">
              <a:solidFill>
                <a:srgbClr val="00206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1: Sample Preparation</a:t>
            </a:r>
            <a:endParaRPr lang="en-US" dirty="0">
              <a:solidFill>
                <a:srgbClr val="002060"/>
              </a:solidFill>
            </a:endParaRPr>
          </a:p>
        </p:txBody>
      </p:sp>
      <p:sp>
        <p:nvSpPr>
          <p:cNvPr id="3" name="Content Placeholder 2"/>
          <p:cNvSpPr>
            <a:spLocks noGrp="1"/>
          </p:cNvSpPr>
          <p:nvPr>
            <p:ph idx="1"/>
          </p:nvPr>
        </p:nvSpPr>
        <p:spPr/>
        <p:txBody>
          <a:bodyPr>
            <a:normAutofit fontScale="92500" lnSpcReduction="20000"/>
          </a:bodyPr>
          <a:lstStyle/>
          <a:p>
            <a:r>
              <a:rPr lang="en-US" dirty="0" smtClean="0">
                <a:solidFill>
                  <a:srgbClr val="002060"/>
                </a:solidFill>
              </a:rPr>
              <a:t>Clean the glass MEA recording chamber (according to manufacturer’s instructions) and disinfect (with 70 - 95% ethanol). </a:t>
            </a:r>
          </a:p>
          <a:p>
            <a:r>
              <a:rPr lang="en-US" dirty="0" smtClean="0">
                <a:solidFill>
                  <a:srgbClr val="002060"/>
                </a:solidFill>
              </a:rPr>
              <a:t>Coat the interior surface as needed with PLL or substrate of choice (indicated by the cell lines or tissue slice).</a:t>
            </a:r>
          </a:p>
          <a:p>
            <a:r>
              <a:rPr lang="en-US" dirty="0" smtClean="0">
                <a:solidFill>
                  <a:srgbClr val="002060"/>
                </a:solidFill>
              </a:rPr>
              <a:t>Perform all prep under aseptic conditions (</a:t>
            </a:r>
            <a:r>
              <a:rPr lang="en-US" dirty="0" err="1" smtClean="0">
                <a:solidFill>
                  <a:srgbClr val="002060"/>
                </a:solidFill>
              </a:rPr>
              <a:t>ie</a:t>
            </a:r>
            <a:r>
              <a:rPr lang="en-US" dirty="0" smtClean="0">
                <a:solidFill>
                  <a:srgbClr val="002060"/>
                </a:solidFill>
              </a:rPr>
              <a:t> in the hood, using sterile instruments and media). </a:t>
            </a:r>
          </a:p>
          <a:p>
            <a:r>
              <a:rPr lang="en-US" dirty="0" smtClean="0">
                <a:solidFill>
                  <a:srgbClr val="002060"/>
                </a:solidFill>
              </a:rPr>
              <a:t>Cover the recording chamber with sterile filter while transporting to the microscope and keep covered until recording.</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2: DAQ Instrument Set Up</a:t>
            </a:r>
            <a:endParaRPr lang="en-US" dirty="0">
              <a:solidFill>
                <a:srgbClr val="002060"/>
              </a:solidFill>
            </a:endParaRPr>
          </a:p>
        </p:txBody>
      </p:sp>
      <p:sp>
        <p:nvSpPr>
          <p:cNvPr id="3" name="Content Placeholder 2"/>
          <p:cNvSpPr>
            <a:spLocks noGrp="1"/>
          </p:cNvSpPr>
          <p:nvPr>
            <p:ph idx="1"/>
          </p:nvPr>
        </p:nvSpPr>
        <p:spPr>
          <a:xfrm>
            <a:off x="152400" y="1447800"/>
            <a:ext cx="6629400" cy="4525963"/>
          </a:xfrm>
        </p:spPr>
        <p:txBody>
          <a:bodyPr>
            <a:noAutofit/>
          </a:bodyPr>
          <a:lstStyle/>
          <a:p>
            <a:pPr algn="ctr">
              <a:buNone/>
            </a:pPr>
            <a:r>
              <a:rPr lang="en-US" sz="2000" dirty="0" smtClean="0">
                <a:solidFill>
                  <a:srgbClr val="002060"/>
                </a:solidFill>
              </a:rPr>
              <a:t>Check the connections to the various components:</a:t>
            </a:r>
          </a:p>
          <a:p>
            <a:pPr>
              <a:buNone/>
            </a:pPr>
            <a:endParaRPr lang="en-US" sz="2000" dirty="0" smtClean="0">
              <a:solidFill>
                <a:srgbClr val="002060"/>
              </a:solidFill>
            </a:endParaRPr>
          </a:p>
          <a:p>
            <a:pPr marL="914400" lvl="1" indent="-514350">
              <a:buFont typeface="+mj-lt"/>
              <a:buAutoNum type="arabicPeriod"/>
            </a:pPr>
            <a:r>
              <a:rPr lang="en-US" sz="2000" dirty="0" smtClean="0">
                <a:solidFill>
                  <a:srgbClr val="002060"/>
                </a:solidFill>
              </a:rPr>
              <a:t>Plug the three wires from the PS20W (blue, red, and black) into the corresponding ports on the SCB-100 </a:t>
            </a:r>
            <a:r>
              <a:rPr lang="en-US" sz="2000" dirty="0">
                <a:solidFill>
                  <a:srgbClr val="002060"/>
                </a:solidFill>
              </a:rPr>
              <a:t>c</a:t>
            </a:r>
            <a:r>
              <a:rPr lang="en-US" sz="2000" dirty="0" smtClean="0">
                <a:solidFill>
                  <a:srgbClr val="002060"/>
                </a:solidFill>
              </a:rPr>
              <a:t>onnector box</a:t>
            </a:r>
          </a:p>
          <a:p>
            <a:pPr marL="914400" lvl="1" indent="-514350">
              <a:buFont typeface="+mj-lt"/>
              <a:buAutoNum type="arabicPeriod"/>
            </a:pPr>
            <a:endParaRPr lang="en-US" sz="2000" dirty="0" smtClean="0">
              <a:solidFill>
                <a:srgbClr val="002060"/>
              </a:solidFill>
            </a:endParaRPr>
          </a:p>
          <a:p>
            <a:pPr marL="914400" lvl="1" indent="-514350">
              <a:buFont typeface="+mj-lt"/>
              <a:buAutoNum type="arabicPeriod"/>
            </a:pPr>
            <a:r>
              <a:rPr lang="en-US" sz="2000" dirty="0" smtClean="0">
                <a:solidFill>
                  <a:srgbClr val="002060"/>
                </a:solidFill>
              </a:rPr>
              <a:t>Plug the 68-pin plug from the SCB-100 into the receptacle on the MEA recording amplifier/signal conditioner</a:t>
            </a:r>
          </a:p>
          <a:p>
            <a:pPr marL="914400" lvl="1" indent="-514350">
              <a:buFont typeface="+mj-lt"/>
              <a:buAutoNum type="arabicPeriod"/>
            </a:pPr>
            <a:endParaRPr lang="en-US" sz="2000" dirty="0">
              <a:solidFill>
                <a:srgbClr val="002060"/>
              </a:solidFill>
            </a:endParaRPr>
          </a:p>
          <a:p>
            <a:pPr marL="914400" lvl="1" indent="-514350">
              <a:buFont typeface="+mj-lt"/>
              <a:buAutoNum type="arabicPeriod"/>
            </a:pPr>
            <a:r>
              <a:rPr lang="en-US" sz="2000" dirty="0" smtClean="0">
                <a:solidFill>
                  <a:srgbClr val="002060"/>
                </a:solidFill>
              </a:rPr>
              <a:t>Plug the USB cord from the blue eyepiece camera on the microscope into a USB port on the Dell Studio XPS computer.  (This wire should come out of the camera in the direction of the door to the lab so that the sample images are aligned properly [this will be corrected programmatically at a later time]).</a:t>
            </a:r>
          </a:p>
          <a:p>
            <a:endParaRPr lang="en-US" sz="2000" dirty="0">
              <a:solidFill>
                <a:srgbClr val="002060"/>
              </a:solidFill>
            </a:endParaRPr>
          </a:p>
        </p:txBody>
      </p:sp>
      <p:pic>
        <p:nvPicPr>
          <p:cNvPr id="10242" name="Picture 2" descr="C:\Users\Shea Lab\Pictures\PS20W.bmp"/>
          <p:cNvPicPr>
            <a:picLocks noChangeAspect="1" noChangeArrowheads="1"/>
          </p:cNvPicPr>
          <p:nvPr/>
        </p:nvPicPr>
        <p:blipFill>
          <a:blip r:embed="rId2" cstate="print"/>
          <a:srcRect l="40882" r="15210"/>
          <a:stretch>
            <a:fillRect/>
          </a:stretch>
        </p:blipFill>
        <p:spPr bwMode="auto">
          <a:xfrm rot="5400000">
            <a:off x="7631553" y="979047"/>
            <a:ext cx="1119894" cy="1905000"/>
          </a:xfrm>
          <a:prstGeom prst="rect">
            <a:avLst/>
          </a:prstGeom>
          <a:noFill/>
        </p:spPr>
      </p:pic>
      <p:pic>
        <p:nvPicPr>
          <p:cNvPr id="10243" name="Picture 3" descr="C:\Users\Shea Lab\Pictures\SCB-100.bmp"/>
          <p:cNvPicPr>
            <a:picLocks noChangeAspect="1" noChangeArrowheads="1"/>
          </p:cNvPicPr>
          <p:nvPr/>
        </p:nvPicPr>
        <p:blipFill>
          <a:blip r:embed="rId3" cstate="print"/>
          <a:srcRect l="31404" r="22762"/>
          <a:stretch>
            <a:fillRect/>
          </a:stretch>
        </p:blipFill>
        <p:spPr bwMode="auto">
          <a:xfrm rot="5400000">
            <a:off x="7641165" y="2078567"/>
            <a:ext cx="1143001" cy="1862669"/>
          </a:xfrm>
          <a:prstGeom prst="rect">
            <a:avLst/>
          </a:prstGeom>
          <a:noFill/>
        </p:spPr>
      </p:pic>
      <p:pic>
        <p:nvPicPr>
          <p:cNvPr id="10244" name="Picture 4" descr="C:\Users\Shea Lab\Pictures\camera.bmp"/>
          <p:cNvPicPr>
            <a:picLocks noChangeAspect="1" noChangeArrowheads="1"/>
          </p:cNvPicPr>
          <p:nvPr/>
        </p:nvPicPr>
        <p:blipFill>
          <a:blip r:embed="rId4" cstate="print"/>
          <a:srcRect l="24200" t="11312" b="8821"/>
          <a:stretch>
            <a:fillRect/>
          </a:stretch>
        </p:blipFill>
        <p:spPr bwMode="auto">
          <a:xfrm rot="5400000">
            <a:off x="7145534" y="4859534"/>
            <a:ext cx="2010986" cy="1985946"/>
          </a:xfrm>
          <a:prstGeom prst="rect">
            <a:avLst/>
          </a:prstGeom>
          <a:noFill/>
        </p:spPr>
      </p:pic>
      <p:pic>
        <p:nvPicPr>
          <p:cNvPr id="10245" name="Picture 5" descr="C:\Users\Shea Lab\Pictures\68pin.bmp"/>
          <p:cNvPicPr>
            <a:picLocks noChangeAspect="1" noChangeArrowheads="1"/>
          </p:cNvPicPr>
          <p:nvPr/>
        </p:nvPicPr>
        <p:blipFill>
          <a:blip r:embed="rId5" cstate="print"/>
          <a:srcRect l="19631" t="11080" r="12927" b="14194"/>
          <a:stretch>
            <a:fillRect/>
          </a:stretch>
        </p:blipFill>
        <p:spPr bwMode="auto">
          <a:xfrm rot="5400000">
            <a:off x="6265863" y="3487737"/>
            <a:ext cx="1565274" cy="1295400"/>
          </a:xfrm>
          <a:prstGeom prst="rect">
            <a:avLst/>
          </a:prstGeom>
          <a:noFill/>
        </p:spPr>
      </p:pic>
      <p:sp>
        <p:nvSpPr>
          <p:cNvPr id="8" name="Oval 7"/>
          <p:cNvSpPr/>
          <p:nvPr/>
        </p:nvSpPr>
        <p:spPr>
          <a:xfrm>
            <a:off x="7391400" y="1524000"/>
            <a:ext cx="3810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534400" y="27432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rgbClr val="002060"/>
                </a:solidFill>
              </a:rPr>
              <a:t>Step 3: Setting up Recording Chamber </a:t>
            </a:r>
            <a:endParaRPr lang="en-US" dirty="0">
              <a:solidFill>
                <a:srgbClr val="002060"/>
              </a:solidFill>
            </a:endParaRPr>
          </a:p>
        </p:txBody>
      </p:sp>
      <p:sp>
        <p:nvSpPr>
          <p:cNvPr id="3" name="Content Placeholder 2"/>
          <p:cNvSpPr>
            <a:spLocks noGrp="1"/>
          </p:cNvSpPr>
          <p:nvPr>
            <p:ph idx="1"/>
          </p:nvPr>
        </p:nvSpPr>
        <p:spPr>
          <a:xfrm>
            <a:off x="397775" y="1000360"/>
            <a:ext cx="6553200" cy="3886200"/>
          </a:xfrm>
        </p:spPr>
        <p:txBody>
          <a:bodyPr>
            <a:noAutofit/>
          </a:bodyPr>
          <a:lstStyle/>
          <a:p>
            <a:pPr marL="514350" indent="-514350">
              <a:buFont typeface="+mj-lt"/>
              <a:buAutoNum type="arabicPeriod"/>
            </a:pPr>
            <a:r>
              <a:rPr lang="en-US" sz="2400" dirty="0" smtClean="0">
                <a:solidFill>
                  <a:srgbClr val="002060"/>
                </a:solidFill>
              </a:rPr>
              <a:t>Place the glass MEA recording chamber into the MEA amplifier/signal conditioner so that the thick line indicated in picture points away from you (towards the “G” that is written on the lever described in the next section).</a:t>
            </a:r>
          </a:p>
          <a:p>
            <a:pPr marL="514350" indent="-514350">
              <a:buFont typeface="+mj-lt"/>
              <a:buAutoNum type="arabicPeriod"/>
            </a:pPr>
            <a:r>
              <a:rPr lang="en-US" sz="2400" dirty="0" smtClean="0">
                <a:solidFill>
                  <a:srgbClr val="002060"/>
                </a:solidFill>
              </a:rPr>
              <a:t>Look at the underside of the top of the unit and make sure all pins are fully extended (they are spring-loaded and sometimes get stuck – if stuck, pull gently into position.) Carefully lower the top of the unit onto the glass MEA and lock using the 2 small levers.</a:t>
            </a:r>
            <a:endParaRPr lang="en-US" sz="2400" dirty="0">
              <a:solidFill>
                <a:srgbClr val="002060"/>
              </a:solidFill>
            </a:endParaRPr>
          </a:p>
        </p:txBody>
      </p:sp>
      <p:pic>
        <p:nvPicPr>
          <p:cNvPr id="12291" name="Picture 3" descr="C:\Users\Shea Lab\Pictures\latch.bmp"/>
          <p:cNvPicPr>
            <a:picLocks noChangeAspect="1" noChangeArrowheads="1"/>
          </p:cNvPicPr>
          <p:nvPr/>
        </p:nvPicPr>
        <p:blipFill>
          <a:blip r:embed="rId2" cstate="print"/>
          <a:srcRect l="34938" r="12138"/>
          <a:stretch>
            <a:fillRect/>
          </a:stretch>
        </p:blipFill>
        <p:spPr bwMode="auto">
          <a:xfrm rot="5400000">
            <a:off x="7231944" y="3283656"/>
            <a:ext cx="1447801" cy="2043289"/>
          </a:xfrm>
          <a:prstGeom prst="rect">
            <a:avLst/>
          </a:prstGeom>
          <a:noFill/>
        </p:spPr>
      </p:pic>
      <p:sp>
        <p:nvSpPr>
          <p:cNvPr id="6" name="TextBox 5"/>
          <p:cNvSpPr txBox="1"/>
          <p:nvPr/>
        </p:nvSpPr>
        <p:spPr>
          <a:xfrm>
            <a:off x="76200" y="5181600"/>
            <a:ext cx="9067800" cy="2062103"/>
          </a:xfrm>
          <a:prstGeom prst="rect">
            <a:avLst/>
          </a:prstGeom>
          <a:noFill/>
        </p:spPr>
        <p:txBody>
          <a:bodyPr wrap="square" rtlCol="0">
            <a:spAutoFit/>
          </a:bodyPr>
          <a:lstStyle/>
          <a:p>
            <a:r>
              <a:rPr lang="en-US" sz="3200" dirty="0" smtClean="0">
                <a:solidFill>
                  <a:srgbClr val="FF0000"/>
                </a:solidFill>
              </a:rPr>
              <a:t>Use care to avoid splashing media or buffer on the outside of the recording area on the glass MEA as this corrodes the electrodes.</a:t>
            </a:r>
          </a:p>
          <a:p>
            <a:endParaRPr lang="en-US" sz="3200" dirty="0">
              <a:solidFill>
                <a:srgbClr val="FFFF00"/>
              </a:solidFill>
            </a:endParaRPr>
          </a:p>
        </p:txBody>
      </p:sp>
      <p:pic>
        <p:nvPicPr>
          <p:cNvPr id="12292" name="Picture 4" descr="C:\Users\Shea Lab\Pictures\mea.bmp"/>
          <p:cNvPicPr>
            <a:picLocks noChangeAspect="1" noChangeArrowheads="1"/>
          </p:cNvPicPr>
          <p:nvPr/>
        </p:nvPicPr>
        <p:blipFill>
          <a:blip r:embed="rId3" cstate="print"/>
          <a:srcRect l="24228" r="3438"/>
          <a:stretch>
            <a:fillRect/>
          </a:stretch>
        </p:blipFill>
        <p:spPr bwMode="auto">
          <a:xfrm rot="5400000">
            <a:off x="7041443" y="1416757"/>
            <a:ext cx="1905002" cy="1967088"/>
          </a:xfrm>
          <a:prstGeom prst="rect">
            <a:avLst/>
          </a:prstGeom>
          <a:noFill/>
        </p:spPr>
      </p:pic>
      <p:cxnSp>
        <p:nvCxnSpPr>
          <p:cNvPr id="9" name="Straight Arrow Connector 8"/>
          <p:cNvCxnSpPr/>
          <p:nvPr/>
        </p:nvCxnSpPr>
        <p:spPr>
          <a:xfrm>
            <a:off x="6014005" y="2670050"/>
            <a:ext cx="1834595" cy="7473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3964840" y="4876800"/>
            <a:ext cx="3959960" cy="701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2060"/>
                </a:solidFill>
              </a:rPr>
              <a:t>Step 4: Setting up the Microscope </a:t>
            </a:r>
            <a:br>
              <a:rPr lang="en-US" dirty="0" smtClean="0">
                <a:solidFill>
                  <a:srgbClr val="002060"/>
                </a:solidFill>
              </a:rPr>
            </a:br>
            <a:r>
              <a:rPr lang="en-US" dirty="0" smtClean="0">
                <a:solidFill>
                  <a:srgbClr val="002060"/>
                </a:solidFill>
              </a:rPr>
              <a:t>(if acquiring images)</a:t>
            </a:r>
            <a:endParaRPr lang="en-US" dirty="0">
              <a:solidFill>
                <a:srgbClr val="002060"/>
              </a:solidFill>
            </a:endParaRPr>
          </a:p>
        </p:txBody>
      </p:sp>
      <p:sp>
        <p:nvSpPr>
          <p:cNvPr id="3" name="Content Placeholder 2"/>
          <p:cNvSpPr>
            <a:spLocks noGrp="1"/>
          </p:cNvSpPr>
          <p:nvPr>
            <p:ph idx="1"/>
          </p:nvPr>
        </p:nvSpPr>
        <p:spPr/>
        <p:txBody>
          <a:bodyPr>
            <a:normAutofit lnSpcReduction="10000"/>
          </a:bodyPr>
          <a:lstStyle/>
          <a:p>
            <a:pPr marL="514350" indent="-514350">
              <a:buFont typeface="+mj-lt"/>
              <a:buAutoNum type="arabicPeriod"/>
            </a:pPr>
            <a:r>
              <a:rPr lang="en-US" dirty="0" smtClean="0">
                <a:solidFill>
                  <a:srgbClr val="002060"/>
                </a:solidFill>
              </a:rPr>
              <a:t>Place the MEA amplifier onto the microscope stage taking care to not break any wires.  The 68 pin plug should be to the left side of the amplifier.</a:t>
            </a:r>
          </a:p>
          <a:p>
            <a:pPr marL="514350" indent="-514350">
              <a:buFont typeface="+mj-lt"/>
              <a:buAutoNum type="arabicPeriod"/>
            </a:pPr>
            <a:r>
              <a:rPr lang="en-US" dirty="0" smtClean="0">
                <a:solidFill>
                  <a:srgbClr val="002060"/>
                </a:solidFill>
              </a:rPr>
              <a:t>Turn on the microscope and move the stage so that the MEA is visible through the eyepieces. The knob on the right side of the Microscope should be set to “BI” or “OM.” Adjust the focus as necessary.</a:t>
            </a:r>
            <a:endParaRPr lang="en-US" dirty="0">
              <a:solidFill>
                <a:srgbClr val="00206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a:t>
            </a:r>
            <a:endParaRPr lang="en-US" dirty="0">
              <a:solidFill>
                <a:srgbClr val="002060"/>
              </a:solidFill>
            </a:endParaRPr>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solidFill>
                  <a:srgbClr val="002060"/>
                </a:solidFill>
              </a:rPr>
              <a:t>Turn on the outlet strip and the PS20W (the switch is on the backside of the unit).</a:t>
            </a:r>
          </a:p>
          <a:p>
            <a:pPr marL="514350" indent="-514350">
              <a:buFont typeface="+mj-lt"/>
              <a:buAutoNum type="arabicPeriod"/>
            </a:pPr>
            <a:r>
              <a:rPr lang="en-US" dirty="0" smtClean="0">
                <a:solidFill>
                  <a:srgbClr val="002060"/>
                </a:solidFill>
              </a:rPr>
              <a:t>Open the “</a:t>
            </a:r>
            <a:r>
              <a:rPr lang="en-US" dirty="0" smtClean="0">
                <a:solidFill>
                  <a:srgbClr val="002060"/>
                </a:solidFill>
              </a:rPr>
              <a:t>Raptor” </a:t>
            </a:r>
            <a:r>
              <a:rPr lang="en-US" dirty="0" smtClean="0">
                <a:solidFill>
                  <a:srgbClr val="002060"/>
                </a:solidFill>
              </a:rPr>
              <a:t>program by dbl-clicking on the Hawk icon on the desk top </a:t>
            </a:r>
            <a:endParaRPr lang="en-US" dirty="0">
              <a:solidFill>
                <a:srgbClr val="002060"/>
              </a:solidFill>
            </a:endParaRPr>
          </a:p>
        </p:txBody>
      </p:sp>
      <p:pic>
        <p:nvPicPr>
          <p:cNvPr id="6" name="Picture 2"/>
          <p:cNvPicPr>
            <a:picLocks noChangeAspect="1" noChangeArrowheads="1"/>
          </p:cNvPicPr>
          <p:nvPr/>
        </p:nvPicPr>
        <p:blipFill>
          <a:blip r:embed="rId2" cstate="print"/>
          <a:srcRect l="36795" t="35376" r="36794" b="19348"/>
          <a:stretch>
            <a:fillRect/>
          </a:stretch>
        </p:blipFill>
        <p:spPr bwMode="auto">
          <a:xfrm>
            <a:off x="3129995" y="3884370"/>
            <a:ext cx="2125060" cy="20491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2060"/>
                </a:solidFill>
              </a:rPr>
              <a:t>Step 5: Collecting Data (continued)</a:t>
            </a:r>
            <a:endParaRPr lang="en-US" dirty="0">
              <a:solidFill>
                <a:srgbClr val="002060"/>
              </a:solidFill>
            </a:endParaRPr>
          </a:p>
        </p:txBody>
      </p:sp>
      <p:sp>
        <p:nvSpPr>
          <p:cNvPr id="7" name="TextBox 6"/>
          <p:cNvSpPr txBox="1"/>
          <p:nvPr/>
        </p:nvSpPr>
        <p:spPr>
          <a:xfrm>
            <a:off x="762000" y="1371600"/>
            <a:ext cx="7848600" cy="584775"/>
          </a:xfrm>
          <a:prstGeom prst="rect">
            <a:avLst/>
          </a:prstGeom>
          <a:noFill/>
        </p:spPr>
        <p:txBody>
          <a:bodyPr wrap="square" rtlCol="0">
            <a:spAutoFit/>
          </a:bodyPr>
          <a:lstStyle/>
          <a:p>
            <a:r>
              <a:rPr lang="en-US" sz="3200" dirty="0" smtClean="0">
                <a:solidFill>
                  <a:srgbClr val="002060"/>
                </a:solidFill>
              </a:rPr>
              <a:t>You should see a screen that looks like this:</a:t>
            </a:r>
            <a:endParaRPr lang="en-US" sz="3200" dirty="0">
              <a:solidFill>
                <a:srgbClr val="002060"/>
              </a:solidFill>
            </a:endParaRPr>
          </a:p>
        </p:txBody>
      </p:sp>
      <p:pic>
        <p:nvPicPr>
          <p:cNvPr id="3" name="Picture 2"/>
          <p:cNvPicPr>
            <a:picLocks noChangeAspect="1" noChangeArrowheads="1"/>
          </p:cNvPicPr>
          <p:nvPr/>
        </p:nvPicPr>
        <p:blipFill>
          <a:blip r:embed="rId2" cstate="print"/>
          <a:srcRect/>
          <a:stretch>
            <a:fillRect/>
          </a:stretch>
        </p:blipFill>
        <p:spPr bwMode="auto">
          <a:xfrm>
            <a:off x="777250" y="2062890"/>
            <a:ext cx="7252724" cy="4079658"/>
          </a:xfrm>
          <a:prstGeom prst="rect">
            <a:avLst/>
          </a:prstGeom>
          <a:noFill/>
          <a:ln w="9525">
            <a:noFill/>
            <a:miter lim="800000"/>
            <a:headEnd/>
            <a:tailEnd/>
          </a:ln>
        </p:spPr>
      </p:pic>
      <p:sp>
        <p:nvSpPr>
          <p:cNvPr id="6" name="TextBox 5"/>
          <p:cNvSpPr txBox="1"/>
          <p:nvPr/>
        </p:nvSpPr>
        <p:spPr>
          <a:xfrm>
            <a:off x="2371045" y="1835205"/>
            <a:ext cx="4209807" cy="253916"/>
          </a:xfrm>
          <a:prstGeom prst="rect">
            <a:avLst/>
          </a:prstGeom>
          <a:noFill/>
        </p:spPr>
        <p:txBody>
          <a:bodyPr wrap="none" rtlCol="0">
            <a:spAutoFit/>
          </a:bodyPr>
          <a:lstStyle/>
          <a:p>
            <a:r>
              <a:rPr lang="en-US" sz="1050" dirty="0" smtClean="0">
                <a:solidFill>
                  <a:srgbClr val="FF0000"/>
                </a:solidFill>
              </a:rPr>
              <a:t>You may need to click “Window” then “full size” to make it fit your screen</a:t>
            </a:r>
            <a:endParaRPr lang="en-US" sz="1050" dirty="0">
              <a:solidFill>
                <a:srgbClr val="FF0000"/>
              </a:solidFill>
            </a:endParaRPr>
          </a:p>
        </p:txBody>
      </p:sp>
      <p:cxnSp>
        <p:nvCxnSpPr>
          <p:cNvPr id="9" name="Straight Arrow Connector 8"/>
          <p:cNvCxnSpPr>
            <a:stCxn id="6" idx="1"/>
          </p:cNvCxnSpPr>
          <p:nvPr/>
        </p:nvCxnSpPr>
        <p:spPr>
          <a:xfrm flipH="1">
            <a:off x="1915675" y="1962163"/>
            <a:ext cx="455370" cy="252517"/>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Verve</Template>
  <TotalTime>597</TotalTime>
  <Words>1324</Words>
  <Application>Microsoft Office PowerPoint</Application>
  <PresentationFormat>On-screen Show (4:3)</PresentationFormat>
  <Paragraphs>134</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Using the 60 Channel MEA</vt:lpstr>
      <vt:lpstr>Disclaimer</vt:lpstr>
      <vt:lpstr>The Steps to Collecting Data</vt:lpstr>
      <vt:lpstr>Step 1: Sample Preparation</vt:lpstr>
      <vt:lpstr>Step 2: DAQ Instrument Set Up</vt:lpstr>
      <vt:lpstr>Step 3: Setting up Recording Chamber </vt:lpstr>
      <vt:lpstr>Step 4: Setting up the Microscope  (if acquiring images)</vt:lpstr>
      <vt:lpstr>Step 5: Collecting Data</vt:lpstr>
      <vt:lpstr>Step 5: Collecting Data (continued)</vt:lpstr>
      <vt:lpstr>Step 5: Collecting Data (control tabs)</vt:lpstr>
      <vt:lpstr>Step 5: Collecting Data</vt:lpstr>
      <vt:lpstr>Step 5: Collecting Data (continued)</vt:lpstr>
      <vt:lpstr>Step 6: Saving the Data</vt:lpstr>
      <vt:lpstr>Step 6: Saving the Data (continued)</vt:lpstr>
      <vt:lpstr>Step 6: Saving the Data (continued)</vt:lpstr>
      <vt:lpstr>Step 7: Collecting Data from other samples</vt:lpstr>
      <vt:lpstr>Step 8: Looking at Your Data</vt:lpstr>
      <vt:lpstr>Other Features</vt:lpstr>
      <vt:lpstr>Step 9: Getting your Data (continued)</vt:lpstr>
      <vt:lpstr>Step 9: Getting your Data (continued)</vt:lpstr>
      <vt:lpstr>Step 10: Getting your Data (in EXCEL)</vt:lpstr>
      <vt:lpstr>Step 11: Shutting Down</vt:lpstr>
      <vt:lpstr>Abbreviated Data Collection Steps</vt:lpstr>
      <vt:lpstr>Extra Slides: Program and Hardware set-up. </vt:lpstr>
      <vt:lpstr>Hardware Set-up</vt:lpstr>
      <vt:lpstr>NI PCI-6033E Accuracy</vt:lpstr>
      <vt:lpstr>Wiring Diagram</vt:lpstr>
      <vt:lpstr>Multichannel Systems Amplifier and Signal Conditioner</vt:lpstr>
      <vt:lpstr>Raptor Program Set-up</vt:lpstr>
      <vt:lpstr>Block Diagram of Raptor 3.6.5</vt:lpstr>
      <vt:lpstr>Stimulus Program Biological</vt:lpstr>
      <vt:lpstr>Stimulus Program Sine/Square/Triangle/Sawtooth</vt:lpstr>
      <vt:lpstr>DAQ Assistant Set-up</vt:lpstr>
      <vt:lpstr>Camera Set-up (IMAQ/Vision Express)</vt:lpstr>
      <vt:lpstr>Estimated DAQ Hardware Cost  (savings of $2798.03)</vt:lpstr>
    </vt:vector>
  </TitlesOfParts>
  <Company>Umass Lowell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the 60 Channel MEA</dc:title>
  <dc:creator>Shea Lab</dc:creator>
  <cp:lastModifiedBy>mary</cp:lastModifiedBy>
  <cp:revision>108</cp:revision>
  <dcterms:created xsi:type="dcterms:W3CDTF">2011-06-12T22:16:13Z</dcterms:created>
  <dcterms:modified xsi:type="dcterms:W3CDTF">2016-07-03T20:08:24Z</dcterms:modified>
</cp:coreProperties>
</file>